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sldIdLst>
    <p:sldId id="256" r:id="rId2"/>
    <p:sldId id="257" r:id="rId3"/>
    <p:sldId id="258" r:id="rId4"/>
    <p:sldId id="262" r:id="rId5"/>
    <p:sldId id="259" r:id="rId6"/>
    <p:sldId id="260" r:id="rId7"/>
    <p:sldId id="267" r:id="rId8"/>
    <p:sldId id="261" r:id="rId9"/>
    <p:sldId id="266" r:id="rId10"/>
    <p:sldId id="263" r:id="rId11"/>
    <p:sldId id="264" r:id="rId12"/>
    <p:sldId id="265" r:id="rId13"/>
    <p:sldId id="268" r:id="rId14"/>
    <p:sldId id="274" r:id="rId15"/>
    <p:sldId id="269" r:id="rId16"/>
    <p:sldId id="270" r:id="rId17"/>
    <p:sldId id="271" r:id="rId18"/>
    <p:sldId id="272" r:id="rId19"/>
    <p:sldId id="276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9EEB1F-DEF0-4D7C-BB90-546725D680DD}" type="datetimeFigureOut">
              <a:rPr lang="ru-RU"/>
              <a:pPr>
                <a:defRPr/>
              </a:pPr>
              <a:t>10.05.11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B3BAD6-894F-41E6-8202-96C7A64FA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E21588-B571-44FB-A818-02B595112B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CB99B-7674-42A3-AECF-37E55C876720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E7AD4-F801-4958-A343-EC9A92F070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CC1FA-15F4-4AE2-A197-DB546DA34183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9D006-4DB4-4500-91BA-6387178CBA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5E533-BBBF-4E2C-B9A8-93DE73B35DF5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9295C-66F2-47BA-9135-C8521ACB2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BA92A-DCAF-435A-B383-4A4277FACA18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6F91-0067-4A5A-9E95-6513F79721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3085A-6142-4393-9C26-E2FD8F46EB55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55FB833-E6BA-4879-A8CB-7F18E5572C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D5B10-2E4A-4857-8B91-30068D9928F9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D66C7-877D-4951-BFFC-46834F2B4B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7828E-BAC6-48DC-BD56-9FD83A2616D2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DDB01-4794-49CC-B21E-27A5F37BC0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AB943C-5EDA-43BA-BABC-CA6E88F1B233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66B62-189D-47FD-9359-1BA9A7527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A7CED-AD3C-4623-A9FD-347D70F78930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93B4E-B422-43C6-A939-696424CA81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3D284-ED1C-44DA-82D5-C4F79D8342CC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BB2F2-03D2-4EB6-9F73-A19A0678D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ECBB10-DB10-4EC3-8ECB-2C7C8B245987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283E1-DB89-4A57-9BDD-C266F4BBE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84C7131-939C-4C18-ACAA-B0A5AD0838B5}" type="datetimeFigureOut">
              <a:rPr lang="ru-RU" smtClean="0"/>
              <a:pPr>
                <a:defRPr/>
              </a:pPr>
              <a:t>10.05.11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A2EF82F-2520-4B16-9EE0-A15DD759C3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Plug_and_Pla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/>
              <a:t>Операционная система  Windows 7</a:t>
            </a:r>
            <a:endParaRPr lang="ru-RU" dirty="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2143125"/>
            <a:ext cx="8215312" cy="3929063"/>
          </a:xfrm>
        </p:spPr>
        <p:txBody>
          <a:bodyPr/>
          <a:lstStyle/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История операционных систем семейства Windows.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Редакции Windows 7.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Новые возможности </a:t>
            </a:r>
            <a:r>
              <a:rPr lang="en-US" sz="2800" b="1" dirty="0" smtClean="0">
                <a:solidFill>
                  <a:schemeClr val="tx1"/>
                </a:solidFill>
              </a:rPr>
              <a:t>Windows 7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 algn="just" eaLnBrk="1" hangingPunct="1"/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400" b="1">
                <a:latin typeface="Calibri" pitchFamily="34" charset="0"/>
              </a:rPr>
              <a:t>Новая панель задач</a:t>
            </a:r>
            <a:r>
              <a:rPr lang="ru-RU" sz="2400">
                <a:latin typeface="Calibri" pitchFamily="34" charset="0"/>
              </a:rPr>
              <a:t>. Это, наверное, наиболее значимое изменение в Windows 7. Новую панель задач называют "супербаром".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b="1">
                <a:latin typeface="Calibri" pitchFamily="34" charset="0"/>
              </a:rPr>
              <a:t>AeroSnap</a:t>
            </a:r>
            <a:r>
              <a:rPr lang="ru-RU" sz="2400">
                <a:latin typeface="Calibri" pitchFamily="34" charset="0"/>
              </a:rPr>
              <a:t>. Позволяет менять размер окна простым перетаскиванием его к левой или правой, а также к верхней границе экрана. 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b="1">
                <a:latin typeface="Calibri" pitchFamily="34" charset="0"/>
              </a:rPr>
              <a:t>Shake</a:t>
            </a:r>
            <a:r>
              <a:rPr lang="ru-RU" sz="2400">
                <a:latin typeface="Calibri" pitchFamily="34" charset="0"/>
              </a:rPr>
              <a:t>. Данная функция позволяет свернуть все неактивные окна простым движением мыши. Достаточно просто захватить заголовок окна и немного потрясти.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b="1">
                <a:latin typeface="Calibri" pitchFamily="34" charset="0"/>
              </a:rPr>
              <a:t>Desktop SlideShow</a:t>
            </a:r>
            <a:r>
              <a:rPr lang="ru-RU" sz="2400">
                <a:latin typeface="Calibri" pitchFamily="34" charset="0"/>
              </a:rPr>
              <a:t>. Позволяет менять обои рабочего стола через стандартные промежутки времени от 10 сек до 1 дня. Позаимствовано у операционных систем семейства Mac и пришла на смену DreamScene.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b="1">
                <a:latin typeface="Calibri" pitchFamily="34" charset="0"/>
              </a:rPr>
              <a:t>Меню Пуск</a:t>
            </a:r>
            <a:r>
              <a:rPr lang="ru-RU" sz="2400">
                <a:latin typeface="Calibri" pitchFamily="34" charset="0"/>
              </a:rPr>
              <a:t>. Меню Пуск Windows 7 вернулось к двум панелям Windows XP. Если в приложении используется опция Недавние документы, то Jump List отображается как в меню пуск, так и на панели задач. В Windows 7 пропала возможность использовать в меню Пуск классический стиль.</a:t>
            </a:r>
          </a:p>
          <a:p>
            <a:pPr marL="342900" indent="-342900">
              <a:buFontTx/>
              <a:buAutoNum type="arabicPeriod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6. Библиотеки </a:t>
            </a:r>
            <a:r>
              <a:rPr lang="ru-RU" sz="2400">
                <a:latin typeface="Calibri" pitchFamily="34" charset="0"/>
              </a:rPr>
              <a:t>– это виртуальные папки, объединяющие несколько физических папок схожей тематики. Если объединить разрозненные папки одной тематики, то при открытии библиотеки, пропадает необходимость поиска необходимого файла, так как все документы будут отображены в одной библиотеке.</a:t>
            </a:r>
          </a:p>
          <a:p>
            <a:pPr algn="just"/>
            <a:r>
              <a:rPr lang="ru-RU" sz="2400">
                <a:latin typeface="Calibri" pitchFamily="34" charset="0"/>
              </a:rPr>
              <a:t>7. </a:t>
            </a:r>
            <a:r>
              <a:rPr lang="ru-RU" sz="2400" b="1">
                <a:latin typeface="Calibri" pitchFamily="34" charset="0"/>
              </a:rPr>
              <a:t>HomeGroup</a:t>
            </a:r>
            <a:r>
              <a:rPr lang="ru-RU" sz="2400">
                <a:latin typeface="Calibri" pitchFamily="34" charset="0"/>
              </a:rPr>
              <a:t>. HomeGroup это сеть без централизованной системы управления с единой системой аутентификации. Она позволяет предоставлять доступ к определенным папкам, эти папки задаются самим пользователем. </a:t>
            </a:r>
          </a:p>
          <a:p>
            <a:pPr algn="just"/>
            <a:r>
              <a:rPr lang="ru-RU" sz="2400" b="1">
                <a:latin typeface="Calibri" pitchFamily="34" charset="0"/>
              </a:rPr>
              <a:t>8. Обновленные стандартные приложения Windows</a:t>
            </a:r>
            <a:r>
              <a:rPr lang="ru-RU" sz="2400">
                <a:latin typeface="Calibri" pitchFamily="34" charset="0"/>
              </a:rPr>
              <a:t> - версии WordPad и Paint , которые входят в состав Windows 7, обладают новыми функциями, а также интерфейсом "Scenic Ribbon", взятым из Office 2007. </a:t>
            </a:r>
          </a:p>
          <a:p>
            <a:pPr algn="just"/>
            <a:r>
              <a:rPr lang="ru-RU" sz="2400" b="1">
                <a:latin typeface="Calibri" pitchFamily="34" charset="0"/>
              </a:rPr>
              <a:t>9. Federated Search</a:t>
            </a:r>
            <a:r>
              <a:rPr lang="ru-RU" sz="2400">
                <a:latin typeface="Calibri" pitchFamily="34" charset="0"/>
              </a:rPr>
              <a:t>. Позволяет производить поиск не только на локальной машине, но также и по локальной сети, серверам SharePoint, а также по сети Интернет.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10. Поддержка биометрических устройств. </a:t>
            </a:r>
            <a:r>
              <a:rPr lang="ru-RU" sz="2400">
                <a:latin typeface="Calibri" pitchFamily="34" charset="0"/>
              </a:rPr>
              <a:t>Windows 7 поддерживает аутентификацию при помощи отпечатков пальцев прямо из коробки, без необходимости установки дополнительных приложений. Данный компонент называется Windows Biometric Framework.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11. Device Stage – </a:t>
            </a:r>
            <a:r>
              <a:rPr lang="ru-RU" sz="2400">
                <a:latin typeface="Calibri" pitchFamily="34" charset="0"/>
              </a:rPr>
              <a:t>специальный интерфейс управления устройствами.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12.</a:t>
            </a:r>
            <a:r>
              <a:rPr lang="ru-RU" sz="2400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Поддержка multi-touch</a:t>
            </a:r>
            <a:r>
              <a:rPr lang="ru-RU" sz="2400">
                <a:latin typeface="Calibri" pitchFamily="34" charset="0"/>
              </a:rPr>
              <a:t>. Позволяет вводить информацию и управлять компьютером как при помощи стилуса, так и при помощи пальцев. При всем этом поддерживается несколько касаний.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13. Connect to projector</a:t>
            </a:r>
            <a:r>
              <a:rPr lang="ru-RU" sz="2400">
                <a:latin typeface="Calibri" pitchFamily="34" charset="0"/>
              </a:rPr>
              <a:t>. В состав Windows 7 вошла небольшая утилита, позволяющая переключаться между рабочим столом и внешним экраном или проектором.  </a:t>
            </a:r>
          </a:p>
          <a:p>
            <a:pPr algn="just"/>
            <a:r>
              <a:rPr lang="ru-RU" sz="2400" b="1">
                <a:latin typeface="Calibri" pitchFamily="34" charset="0"/>
              </a:rPr>
              <a:t>14. Action Center</a:t>
            </a:r>
            <a:r>
              <a:rPr lang="ru-RU" sz="2400">
                <a:latin typeface="Calibri" pitchFamily="34" charset="0"/>
              </a:rPr>
              <a:t>. Action Center или Центр поддержки является центральным местом для различного рода системных сообщений и отправной точкой для проведения диагностики и устранения проблем. </a:t>
            </a: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15. Поиск и устранение проблем</a:t>
            </a:r>
            <a:r>
              <a:rPr lang="ru-RU">
                <a:latin typeface="Calibri" pitchFamily="34" charset="0"/>
              </a:rPr>
              <a:t>. </a:t>
            </a:r>
            <a:r>
              <a:rPr lang="ru-RU" sz="2400">
                <a:latin typeface="Calibri" pitchFamily="34" charset="0"/>
              </a:rPr>
              <a:t>Новый мастер поиска и устранения проблем основан на Windows PowerShell 2.0 и позволяет не только выявлять проблемы, но и, по возможности, устранять их. Для программистов появилась возможность писать сценарии на Windows PowerShell, позволяющие исправлять ошибки, по мере их появления, в автоматическом режиме.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16. Windows Media Player 12. </a:t>
            </a:r>
            <a:r>
              <a:rPr lang="ru-RU" sz="2400">
                <a:latin typeface="Calibri" pitchFamily="34" charset="0"/>
              </a:rPr>
              <a:t>получил новый интерфейс и стал поистине «всеядным», в отличие от предшественника, которому требовалось большое количество кодеков для воспроизведения.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17. Credential Manager</a:t>
            </a:r>
            <a:r>
              <a:rPr lang="ru-RU" sz="2400">
                <a:latin typeface="Calibri" pitchFamily="34" charset="0"/>
              </a:rPr>
              <a:t>. Единая система хранения паролей и сертификатов для доступа как к локальным, так и глобальным сетевым ресурсам.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18. PC Safeguard</a:t>
            </a:r>
            <a:r>
              <a:rPr lang="ru-RU" sz="2400">
                <a:latin typeface="Calibri" pitchFamily="34" charset="0"/>
              </a:rPr>
              <a:t>. Позволяет настроить специальный ограничительный режим для неопытных пользователей. </a:t>
            </a:r>
          </a:p>
          <a:p>
            <a:pPr algn="just"/>
            <a:r>
              <a:rPr lang="ru-RU" sz="2400" b="1">
                <a:latin typeface="Calibri" pitchFamily="34" charset="0"/>
              </a:rPr>
              <a:t>19. Запись ISO-образов.</a:t>
            </a:r>
            <a:r>
              <a:rPr lang="ru-RU" sz="2400">
                <a:latin typeface="Calibri" pitchFamily="34" charset="0"/>
              </a:rPr>
              <a:t> Новая функция, присутствующая в Windows 7, позволяет производить запись ISO-образов на различные носители без установки приложений сторонних фирм.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0" y="142875"/>
            <a:ext cx="91440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20. User Account Control (</a:t>
            </a:r>
            <a:r>
              <a:rPr lang="ru-RU" sz="2000"/>
              <a:t>средство контроля пользовательских учетных записей</a:t>
            </a:r>
            <a:r>
              <a:rPr lang="ru-RU" sz="2400" b="1"/>
              <a:t>).</a:t>
            </a:r>
            <a:r>
              <a:rPr lang="ru-RU" sz="2400">
                <a:latin typeface="Calibri" pitchFamily="34" charset="0"/>
              </a:rPr>
              <a:t> В Windows 7 реализована более гибкая настройка User Account Control , которая в отличие от Windows Vista имеет ещё два промежуточных состояния между режимами «Всегда уведомлять» и «Никогда не уведомлять» — «Уведомлять, только при попытках программ внести изменения в компьютер» (положение по умолчанию), «Уведомлять, только при попытках программ внести изменения в компьютер (не затемнять рабочий стол)».</a:t>
            </a:r>
          </a:p>
          <a:p>
            <a:pPr algn="just"/>
            <a:r>
              <a:rPr lang="ru-RU" sz="2800" b="1"/>
              <a:t>21. </a:t>
            </a:r>
            <a:r>
              <a:rPr lang="ru-RU" sz="2400" b="1"/>
              <a:t>Internet Explorer 8</a:t>
            </a:r>
            <a:r>
              <a:rPr lang="ru-RU" sz="2400"/>
              <a:t>. </a:t>
            </a:r>
            <a:r>
              <a:rPr lang="ru-RU" sz="2400">
                <a:latin typeface="Calibri" pitchFamily="34" charset="0"/>
              </a:rPr>
              <a:t>Новая версия браузера Windows обладает рядом новых функций, в частности: WebSlices - позволяет подписываться на выделенные части сайта, некоторое подобие RSS, Accelerators - позволяет осуществлять быстрый доступ к различным сервисам прямо из контекстного меню. Также был усовершенствован фильтр фишинга (проверка подлинности сайта), добавлена возможность восстанавливать состояние после аварийного завершения работы браузера.</a:t>
            </a:r>
          </a:p>
          <a:p>
            <a:pPr algn="just"/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Все вышеперечисленные нововведения в основном рассчитаны на домашнего пользователя. В дополнении к этому есть ряд нововведений для корпоративных пользователей.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1214438"/>
            <a:ext cx="9001125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latin typeface="+mn-lt"/>
              </a:rPr>
              <a:t>Поддержка VDI и VHD-образов</a:t>
            </a:r>
            <a:r>
              <a:rPr lang="ru-RU" dirty="0">
                <a:latin typeface="+mn-lt"/>
              </a:rPr>
              <a:t>. </a:t>
            </a:r>
            <a:r>
              <a:rPr lang="ru-RU" sz="2400" dirty="0">
                <a:latin typeface="+mn-lt"/>
              </a:rPr>
              <a:t>В </a:t>
            </a:r>
            <a:r>
              <a:rPr lang="ru-RU" sz="2400" dirty="0" err="1">
                <a:latin typeface="+mn-lt"/>
              </a:rPr>
              <a:t>Windows</a:t>
            </a:r>
            <a:r>
              <a:rPr lang="ru-RU" sz="2400" dirty="0">
                <a:latin typeface="+mn-lt"/>
              </a:rPr>
              <a:t> 7 добавлена встроенная поддержка образов виртуальных машин формата VHD.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 err="1">
                <a:latin typeface="+mn-lt"/>
              </a:rPr>
              <a:t>Windows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PowerShell</a:t>
            </a:r>
            <a:r>
              <a:rPr lang="ru-RU" sz="2400" b="1" dirty="0">
                <a:latin typeface="+mn-lt"/>
              </a:rPr>
              <a:t> 2.0. </a:t>
            </a:r>
            <a:r>
              <a:rPr lang="ru-RU" sz="2400" dirty="0">
                <a:latin typeface="+mn-lt"/>
              </a:rPr>
              <a:t>Обновился язык сценариев, построенный на базе технологии .</a:t>
            </a:r>
            <a:r>
              <a:rPr lang="ru-RU" sz="2400" dirty="0" err="1">
                <a:latin typeface="+mn-lt"/>
              </a:rPr>
              <a:t>Net</a:t>
            </a:r>
            <a:r>
              <a:rPr lang="ru-RU" sz="2400" dirty="0">
                <a:latin typeface="+mn-lt"/>
              </a:rPr>
              <a:t>. Теперь </a:t>
            </a:r>
            <a:r>
              <a:rPr lang="ru-RU" sz="2400" dirty="0" err="1">
                <a:latin typeface="+mn-lt"/>
              </a:rPr>
              <a:t>PowerShell</a:t>
            </a:r>
            <a:r>
              <a:rPr lang="ru-RU" sz="2400" dirty="0">
                <a:latin typeface="+mn-lt"/>
              </a:rPr>
              <a:t> являет необходимым компонентом системы. Среди новых возможностей можно отметить: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удаленное управление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ограниченная оболочка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автоматизация групповых политик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расширенные сценарии авторизации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пакеты для устранения проблем 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3. BitLocker To Go.</a:t>
            </a:r>
            <a:r>
              <a:rPr lang="ru-RU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Является логическим продолжением возможности шифрования системных и логических дисков. Теперь с функцией BitLocker to Go можно шифровать и съемные USB-накопители. </a:t>
            </a:r>
          </a:p>
          <a:p>
            <a:pPr algn="just"/>
            <a:r>
              <a:rPr lang="ru-RU" sz="2400">
                <a:latin typeface="Calibri" pitchFamily="34" charset="0"/>
              </a:rPr>
              <a:t>4. </a:t>
            </a:r>
            <a:r>
              <a:rPr lang="ru-RU" sz="2400" b="1">
                <a:latin typeface="Calibri" pitchFamily="34" charset="0"/>
              </a:rPr>
              <a:t>AppLocker</a:t>
            </a:r>
            <a:r>
              <a:rPr lang="ru-RU" sz="2400">
                <a:latin typeface="Calibri" pitchFamily="34" charset="0"/>
              </a:rPr>
              <a:t>. Является расширением Software Restriction Policies (SRP), появившимся еще в Windows XP и позволяет запрещать или разрешать запуск определенных приложений.</a:t>
            </a:r>
          </a:p>
          <a:p>
            <a:pPr algn="just"/>
            <a:r>
              <a:rPr lang="ru-RU" sz="2400" b="1">
                <a:latin typeface="Calibri" pitchFamily="34" charset="0"/>
              </a:rPr>
              <a:t>5</a:t>
            </a:r>
            <a:r>
              <a:rPr lang="ru-RU" sz="2400">
                <a:latin typeface="Calibri" pitchFamily="34" charset="0"/>
              </a:rPr>
              <a:t>. </a:t>
            </a:r>
            <a:r>
              <a:rPr lang="ru-RU" sz="2400" b="1">
                <a:latin typeface="Calibri" pitchFamily="34" charset="0"/>
              </a:rPr>
              <a:t>Branch Cache. </a:t>
            </a:r>
            <a:r>
              <a:rPr lang="ru-RU" sz="2400">
                <a:latin typeface="Calibri" pitchFamily="34" charset="0"/>
              </a:rPr>
              <a:t>Данная технология работает в связке Windows 7 и Windows Server 2008 R2. Она позволяет кэшировать информацию, скачиваемую из головного офиса в филиал. </a:t>
            </a:r>
          </a:p>
          <a:p>
            <a:pPr algn="just"/>
            <a:r>
              <a:rPr lang="ru-RU" sz="2400" b="1">
                <a:latin typeface="Calibri" pitchFamily="34" charset="0"/>
              </a:rPr>
              <a:t>6. Direct Access</a:t>
            </a:r>
            <a:r>
              <a:rPr lang="ru-RU" sz="2400">
                <a:latin typeface="Calibri" pitchFamily="34" charset="0"/>
              </a:rPr>
              <a:t>. Данная технология так же работает в связке Windows 7 и Windows Server 2008 R2. Суть данной технологии сводится к упрощению подключения удаленных пользователей к корпоративной сети организации при наличии сети Интернет и без использования VPN.</a:t>
            </a:r>
          </a:p>
          <a:p>
            <a:pPr algn="just"/>
            <a:r>
              <a:rPr lang="ru-RU" sz="2400">
                <a:latin typeface="Calibri" pitchFamily="34" charset="0"/>
              </a:rPr>
              <a:t>7. </a:t>
            </a:r>
            <a:r>
              <a:rPr lang="ru-RU" sz="2400" b="1">
                <a:latin typeface="Calibri" pitchFamily="34" charset="0"/>
              </a:rPr>
              <a:t>DNSSEC</a:t>
            </a:r>
            <a:r>
              <a:rPr lang="ru-RU" sz="2400">
                <a:latin typeface="Calibri" pitchFamily="34" charset="0"/>
              </a:rPr>
              <a:t>. Теперь Windows 7 поддерживает набор расширений, предназначенных для обеспечения безопасности протокола DNS.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478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latin typeface="Calibri" pitchFamily="34" charset="0"/>
              </a:rPr>
              <a:t>8. Динамическое распределение драйверов. </a:t>
            </a:r>
            <a:r>
              <a:rPr lang="ru-RU" sz="2400" dirty="0">
                <a:latin typeface="Calibri" pitchFamily="34" charset="0"/>
              </a:rPr>
              <a:t>Позволяет централизованно хранить драйверы на сервере установки Windows (Windows </a:t>
            </a:r>
            <a:r>
              <a:rPr lang="ru-RU" sz="2400" dirty="0" err="1">
                <a:latin typeface="Calibri" pitchFamily="34" charset="0"/>
              </a:rPr>
              <a:t>Deployment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Service</a:t>
            </a:r>
            <a:r>
              <a:rPr lang="ru-RU" sz="2400" dirty="0">
                <a:latin typeface="Calibri" pitchFamily="34" charset="0"/>
              </a:rPr>
              <a:t>). Также появилась возможность динамической установки только необходимых драйверов.</a:t>
            </a:r>
          </a:p>
          <a:p>
            <a:pPr algn="just"/>
            <a:r>
              <a:rPr lang="ru-RU" sz="2400" b="1" dirty="0" smtClean="0">
                <a:latin typeface="Calibri" pitchFamily="34" charset="0"/>
              </a:rPr>
              <a:t>9. </a:t>
            </a:r>
            <a:r>
              <a:rPr lang="ru-RU" sz="2400" b="1" dirty="0" err="1">
                <a:latin typeface="Calibri" pitchFamily="34" charset="0"/>
              </a:rPr>
              <a:t>Problem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 err="1">
                <a:latin typeface="Calibri" pitchFamily="34" charset="0"/>
              </a:rPr>
              <a:t>Steps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 err="1">
                <a:latin typeface="Calibri" pitchFamily="34" charset="0"/>
              </a:rPr>
              <a:t>Recorder</a:t>
            </a:r>
            <a:r>
              <a:rPr lang="ru-RU" sz="2400" dirty="0">
                <a:latin typeface="Calibri" pitchFamily="34" charset="0"/>
              </a:rPr>
              <a:t>. Эта утилита является инструментом для осуществления захвата </a:t>
            </a:r>
            <a:r>
              <a:rPr lang="ru-RU" sz="2400" dirty="0" err="1">
                <a:latin typeface="Calibri" pitchFamily="34" charset="0"/>
              </a:rPr>
              <a:t>скриншотов</a:t>
            </a:r>
            <a:r>
              <a:rPr lang="ru-RU" sz="2400" dirty="0">
                <a:latin typeface="Calibri" pitchFamily="34" charset="0"/>
              </a:rPr>
              <a:t> (снимков экрана) с последующим автоматизированным составлением отчета.</a:t>
            </a:r>
          </a:p>
          <a:p>
            <a:pPr algn="just">
              <a:lnSpc>
                <a:spcPct val="95000"/>
              </a:lnSpc>
            </a:pPr>
            <a:r>
              <a:rPr lang="ru-RU" sz="2400" b="1" smtClean="0">
                <a:latin typeface="Calibri" pitchFamily="34" charset="0"/>
              </a:rPr>
              <a:t>10. </a:t>
            </a:r>
            <a:r>
              <a:rPr lang="ru-RU" sz="2400" b="1" dirty="0" err="1">
                <a:latin typeface="Calibri" pitchFamily="34" charset="0"/>
              </a:rPr>
              <a:t>Wake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 err="1">
                <a:latin typeface="Calibri" pitchFamily="34" charset="0"/>
              </a:rPr>
              <a:t>on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 err="1">
                <a:latin typeface="Calibri" pitchFamily="34" charset="0"/>
              </a:rPr>
              <a:t>Wireless</a:t>
            </a:r>
            <a:r>
              <a:rPr lang="ru-RU" sz="2400" b="1" dirty="0">
                <a:latin typeface="Calibri" pitchFamily="34" charset="0"/>
              </a:rPr>
              <a:t> LAN</a:t>
            </a:r>
            <a:r>
              <a:rPr lang="ru-RU" sz="2400" dirty="0">
                <a:latin typeface="Calibri" pitchFamily="34" charset="0"/>
              </a:rPr>
              <a:t>. Раньше для выведения компьютера из сна или его включения можно было воспользоваться технологией </a:t>
            </a:r>
            <a:r>
              <a:rPr lang="ru-RU" sz="2400" dirty="0" err="1">
                <a:latin typeface="Calibri" pitchFamily="34" charset="0"/>
              </a:rPr>
              <a:t>Wake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err="1">
                <a:latin typeface="Calibri" pitchFamily="34" charset="0"/>
              </a:rPr>
              <a:t>on</a:t>
            </a:r>
            <a:r>
              <a:rPr lang="ru-RU" sz="2400" dirty="0">
                <a:latin typeface="Calibri" pitchFamily="34" charset="0"/>
              </a:rPr>
              <a:t> LAN, позволяющей осуществить данные действия с компьютером, подключенным по проводной сети. Теперь стало возможным производить подобные действия и с компьютерами, подключенными к беспроводной сети.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12. Монитор ресурсов. </a:t>
            </a:r>
            <a:r>
              <a:rPr lang="ru-RU" sz="2400">
                <a:latin typeface="Calibri" pitchFamily="34" charset="0"/>
              </a:rPr>
              <a:t>В Windows 7 появилась улучшенная версия монитора ресурсов, теперь он показывает загрузку процессора, памяти, дисков и сетевых интерфейсов. Позволяет производить быструю диагностику и выявление проблем. Доступен из диспетчера задач Windows.</a:t>
            </a:r>
          </a:p>
          <a:p>
            <a:pPr algn="just"/>
            <a:r>
              <a:rPr lang="ru-RU" sz="2400" b="1">
                <a:latin typeface="Calibri" pitchFamily="34" charset="0"/>
              </a:rPr>
              <a:t>13. Windows Recovery Environment. </a:t>
            </a:r>
            <a:r>
              <a:rPr lang="ru-RU" sz="2400">
                <a:latin typeface="Calibri" pitchFamily="34" charset="0"/>
              </a:rPr>
              <a:t>Если не удается запустить операционную систему, можно попробовать восстановить систему, используя различные возможности Windows Recovery Environment. Некоторые проблемы можно решить автоматически с помощью мастера восстановления.</a:t>
            </a:r>
          </a:p>
          <a:p>
            <a:pPr algn="just"/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Системные требования</a:t>
            </a:r>
          </a:p>
          <a:p>
            <a:pPr algn="just">
              <a:lnSpc>
                <a:spcPct val="97000"/>
              </a:lnSpc>
            </a:pPr>
            <a:r>
              <a:rPr lang="ru-RU" sz="2400">
                <a:latin typeface="Calibri" pitchFamily="34" charset="0"/>
              </a:rPr>
              <a:t>Windows 7 создана, чтобы работать на оборудовании совместимым с Windows Vista, к тому же она поддерживает более совершенное аппаратное обеспечение.</a:t>
            </a:r>
          </a:p>
          <a:p>
            <a:pPr algn="just">
              <a:lnSpc>
                <a:spcPct val="97000"/>
              </a:lnSpc>
            </a:pPr>
            <a:r>
              <a:rPr lang="ru-RU" sz="2400" b="1">
                <a:latin typeface="Calibri" pitchFamily="34" charset="0"/>
              </a:rPr>
              <a:t>Для успешной установки Windows 7 компьютер должен соответствовать следующим требованиям: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Современный процессор с частотой более 800 МГц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512 Мб ОЗУ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Графический адаптер с поддержкой DirectX 9</a:t>
            </a:r>
          </a:p>
          <a:p>
            <a:pPr algn="just">
              <a:lnSpc>
                <a:spcPct val="97000"/>
              </a:lnSpc>
            </a:pPr>
            <a:r>
              <a:rPr lang="ru-RU" sz="2400" b="1">
                <a:latin typeface="Calibri" pitchFamily="34" charset="0"/>
              </a:rPr>
              <a:t>Рекомендуемые системные требования: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Процессор с частотой 1 ГГц и более, тип архитектуры: 32-разрядный или 64-разрядный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1 Гб ОЗУ (2 Гб для 64-разрядной версии)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Видео адаптер со 128 Мб, поддержкой DirectX 9, Pixel Shader 2.0 и Windows Display Driver Model (WDDM) драйвер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40 Гб жесткий диск с 16 Гб свободного места (20 Гб свободного места для 64-разрядной версии)</a:t>
            </a:r>
          </a:p>
          <a:p>
            <a:pPr lvl="1" algn="just">
              <a:lnSpc>
                <a:spcPct val="97000"/>
              </a:lnSpc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DVD-ROM, сетевой адаптер или адаптер для съемных дисков (дистрибутив не распространяется на CD-дисках)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операционных систем семейства </a:t>
            </a:r>
            <a:r>
              <a:rPr lang="en-US" dirty="0" smtClean="0"/>
              <a:t>Windows </a:t>
            </a: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8543925" cy="5429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smtClean="0"/>
              <a:t>Windows 7 – последняя на сегодняшний день версия ос</a:t>
            </a:r>
            <a:r>
              <a:rPr lang="en-US" sz="2800" smtClean="0"/>
              <a:t> </a:t>
            </a:r>
            <a:r>
              <a:rPr lang="ru-RU" sz="2800" smtClean="0"/>
              <a:t>для настольных компьютеров разработанная компанией Microsoft, серверной версией которой является Windows Server 2008 R2. В продаже клиентская и серверная версия появились с </a:t>
            </a:r>
            <a:r>
              <a:rPr lang="ru-RU" sz="2800" b="1" smtClean="0"/>
              <a:t>22 октября 2009 года.</a:t>
            </a:r>
            <a:endParaRPr lang="en-US" sz="2800" b="1" smtClean="0"/>
          </a:p>
          <a:p>
            <a:pPr algn="just" eaLnBrk="1" hangingPunct="1">
              <a:buFont typeface="Arial" charset="0"/>
              <a:buNone/>
            </a:pPr>
            <a:r>
              <a:rPr lang="ru-RU" sz="2800" smtClean="0"/>
              <a:t>Windows 7 (Blackcomb и Vienna) входит в семейство операционных систем Windows NT</a:t>
            </a:r>
            <a:r>
              <a:rPr lang="en-US" sz="2800" smtClean="0"/>
              <a:t>(</a:t>
            </a:r>
            <a:r>
              <a:rPr lang="ru-RU" sz="2800" smtClean="0"/>
              <a:t>1988</a:t>
            </a:r>
            <a:r>
              <a:rPr lang="en-US" sz="2800" smtClean="0"/>
              <a:t> </a:t>
            </a:r>
            <a:r>
              <a:rPr lang="ru-RU" sz="2800" smtClean="0"/>
              <a:t>г.</a:t>
            </a:r>
            <a:r>
              <a:rPr lang="en-US" sz="2800" smtClean="0"/>
              <a:t>)</a:t>
            </a:r>
            <a:r>
              <a:rPr lang="ru-RU" sz="2800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0" y="28575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Краткие итоги</a:t>
            </a:r>
          </a:p>
          <a:p>
            <a:pPr algn="just"/>
            <a:r>
              <a:rPr lang="ru-RU" sz="2400">
                <a:latin typeface="Calibri" pitchFamily="34" charset="0"/>
              </a:rPr>
              <a:t>Подводя итоги, хотелось бы заметить, что Windows 7 выгодно отличается от Windows Vista и только в положительную сторону. Большое количество сделанных нововведений направлены на облегчение работы с компьютером и его администрирование, позволяющие такому же количеству администраторов обслуживать большее количество компьютеров, увеличилась стабильность работы компьютеров и их надежность. Многие и раньше обходились без этих нововведений, но попробовав поработать с ними, потом очень сложно от них отказаться.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4"/>
          <p:cNvSpPr>
            <a:spLocks noChangeArrowheads="1"/>
          </p:cNvSpPr>
          <p:nvPr/>
        </p:nvSpPr>
        <p:spPr bwMode="auto">
          <a:xfrm>
            <a:off x="142875" y="142875"/>
            <a:ext cx="88582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Calibri" pitchFamily="34" charset="0"/>
              </a:rPr>
              <a:t>Если говорить в целом об истории операционных систем семейства </a:t>
            </a:r>
            <a:r>
              <a:rPr lang="en-US" sz="2800">
                <a:latin typeface="Calibri" pitchFamily="34" charset="0"/>
              </a:rPr>
              <a:t>Windows</a:t>
            </a:r>
            <a:r>
              <a:rPr lang="ru-RU" sz="2800">
                <a:latin typeface="Calibri" pitchFamily="34" charset="0"/>
              </a:rPr>
              <a:t>, то первую операционную систему  данного семейства мир увидел 1985 году - </a:t>
            </a:r>
            <a:r>
              <a:rPr lang="en-US" sz="2800" b="1">
                <a:latin typeface="Calibri" pitchFamily="34" charset="0"/>
              </a:rPr>
              <a:t>Windows</a:t>
            </a:r>
            <a:r>
              <a:rPr lang="ru-RU" sz="2800" b="1">
                <a:latin typeface="Calibri" pitchFamily="34" charset="0"/>
              </a:rPr>
              <a:t> 1.0. </a:t>
            </a:r>
            <a:r>
              <a:rPr lang="ru-RU" sz="2800">
                <a:latin typeface="Calibri" pitchFamily="34" charset="0"/>
              </a:rPr>
              <a:t>Первые версии операционных систем семейства </a:t>
            </a:r>
            <a:r>
              <a:rPr lang="en-US" sz="2800">
                <a:latin typeface="Calibri" pitchFamily="34" charset="0"/>
              </a:rPr>
              <a:t>Windows </a:t>
            </a:r>
            <a:r>
              <a:rPr lang="ru-RU" sz="2800">
                <a:latin typeface="Calibri" pitchFamily="34" charset="0"/>
              </a:rPr>
              <a:t>не были полноценными операционными системами, а лишь являлись надстройками к операционной системе </a:t>
            </a:r>
            <a:r>
              <a:rPr lang="en-US" sz="2800">
                <a:latin typeface="Calibri" pitchFamily="34" charset="0"/>
              </a:rPr>
              <a:t>MS</a:t>
            </a:r>
            <a:r>
              <a:rPr lang="ru-RU" sz="2800">
                <a:latin typeface="Calibri" pitchFamily="34" charset="0"/>
              </a:rPr>
              <a:t>-</a:t>
            </a:r>
            <a:r>
              <a:rPr lang="en-US" sz="2800">
                <a:latin typeface="Calibri" pitchFamily="34" charset="0"/>
              </a:rPr>
              <a:t>DOS </a:t>
            </a:r>
            <a:r>
              <a:rPr lang="ru-RU" sz="2800">
                <a:latin typeface="Calibri" pitchFamily="34" charset="0"/>
              </a:rPr>
              <a:t>и были по сути многофункциональным расширением.</a:t>
            </a:r>
          </a:p>
        </p:txBody>
      </p:sp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571875"/>
            <a:ext cx="60864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7"/>
          <p:cNvSpPr>
            <a:spLocks noChangeArrowheads="1"/>
          </p:cNvSpPr>
          <p:nvPr/>
        </p:nvSpPr>
        <p:spPr bwMode="auto">
          <a:xfrm>
            <a:off x="571500" y="6488113"/>
            <a:ext cx="757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Windows 1.01 с запущенными приложениями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142875" y="142875"/>
            <a:ext cx="8858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Хронология выхода первых версий ОС семейства </a:t>
            </a:r>
            <a:r>
              <a:rPr lang="en-US">
                <a:latin typeface="Calibri" pitchFamily="34" charset="0"/>
              </a:rPr>
              <a:t>Windows</a:t>
            </a:r>
          </a:p>
          <a:p>
            <a:r>
              <a:rPr lang="en-US" b="1">
                <a:latin typeface="Calibri" pitchFamily="34" charset="0"/>
              </a:rPr>
              <a:t>Windows </a:t>
            </a:r>
            <a:r>
              <a:rPr lang="ru-RU" b="1">
                <a:latin typeface="Calibri" pitchFamily="34" charset="0"/>
              </a:rPr>
              <a:t>2.0(</a:t>
            </a:r>
            <a:r>
              <a:rPr lang="ru-RU">
                <a:latin typeface="Calibri" pitchFamily="34" charset="0"/>
              </a:rPr>
              <a:t>1987</a:t>
            </a:r>
            <a:r>
              <a:rPr lang="ru-RU" b="1">
                <a:latin typeface="Calibri" pitchFamily="34" charset="0"/>
              </a:rPr>
              <a:t>)</a:t>
            </a:r>
          </a:p>
          <a:p>
            <a:r>
              <a:rPr lang="en-US" b="1">
                <a:latin typeface="Calibri" pitchFamily="34" charset="0"/>
              </a:rPr>
              <a:t>Windows </a:t>
            </a:r>
            <a:r>
              <a:rPr lang="ru-RU" b="1">
                <a:latin typeface="Calibri" pitchFamily="34" charset="0"/>
              </a:rPr>
              <a:t>2.1(</a:t>
            </a:r>
            <a:r>
              <a:rPr lang="en-US" b="1">
                <a:latin typeface="Calibri" pitchFamily="34" charset="0"/>
              </a:rPr>
              <a:t>Windows 386</a:t>
            </a:r>
            <a:r>
              <a:rPr lang="ru-RU" b="1">
                <a:latin typeface="Calibri" pitchFamily="34" charset="0"/>
              </a:rPr>
              <a:t>)</a:t>
            </a:r>
            <a:r>
              <a:rPr lang="en-US" b="1">
                <a:latin typeface="Calibri" pitchFamily="34" charset="0"/>
              </a:rPr>
              <a:t>(</a:t>
            </a:r>
            <a:r>
              <a:rPr lang="en-US">
                <a:latin typeface="Calibri" pitchFamily="34" charset="0"/>
              </a:rPr>
              <a:t>1987</a:t>
            </a:r>
            <a:r>
              <a:rPr lang="en-US" b="1">
                <a:latin typeface="Calibri" pitchFamily="34" charset="0"/>
              </a:rPr>
              <a:t>)</a:t>
            </a:r>
            <a:endParaRPr lang="ru-RU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Windows 3</a:t>
            </a:r>
            <a:r>
              <a:rPr lang="ru-RU" b="1">
                <a:latin typeface="Calibri" pitchFamily="34" charset="0"/>
              </a:rPr>
              <a:t>.0</a:t>
            </a:r>
            <a:r>
              <a:rPr lang="en-US" b="1">
                <a:latin typeface="Calibri" pitchFamily="34" charset="0"/>
              </a:rPr>
              <a:t>(</a:t>
            </a:r>
            <a:r>
              <a:rPr lang="en-US">
                <a:latin typeface="Calibri" pitchFamily="34" charset="0"/>
              </a:rPr>
              <a:t>1990</a:t>
            </a:r>
            <a:r>
              <a:rPr lang="en-US" b="1">
                <a:latin typeface="Calibri" pitchFamily="34" charset="0"/>
              </a:rPr>
              <a:t>)</a:t>
            </a:r>
            <a:endParaRPr lang="ru-RU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Windows 3.1</a:t>
            </a:r>
            <a:r>
              <a:rPr lang="ru-RU" b="1">
                <a:latin typeface="Calibri" pitchFamily="34" charset="0"/>
              </a:rPr>
              <a:t>.</a:t>
            </a:r>
            <a:r>
              <a:rPr lang="en-US" b="1">
                <a:latin typeface="Calibri" pitchFamily="34" charset="0"/>
              </a:rPr>
              <a:t>(</a:t>
            </a:r>
            <a:r>
              <a:rPr lang="en-US">
                <a:latin typeface="Calibri" pitchFamily="34" charset="0"/>
              </a:rPr>
              <a:t>1992</a:t>
            </a:r>
            <a:r>
              <a:rPr lang="en-US" b="1">
                <a:latin typeface="Calibri" pitchFamily="34" charset="0"/>
              </a:rPr>
              <a:t>)</a:t>
            </a:r>
            <a:endParaRPr lang="ru-RU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Windows </a:t>
            </a:r>
            <a:r>
              <a:rPr lang="ru-RU">
                <a:latin typeface="Calibri" pitchFamily="34" charset="0"/>
              </a:rPr>
              <a:t>для рабочих групп</a:t>
            </a:r>
            <a:r>
              <a:rPr lang="ru-RU" b="1">
                <a:latin typeface="Calibri" pitchFamily="34" charset="0"/>
              </a:rPr>
              <a:t>(</a:t>
            </a:r>
            <a:r>
              <a:rPr lang="en-US" b="1">
                <a:latin typeface="Calibri" pitchFamily="34" charset="0"/>
              </a:rPr>
              <a:t>Windows for Workgroups</a:t>
            </a:r>
            <a:r>
              <a:rPr lang="ru-RU" b="1">
                <a:latin typeface="Calibri" pitchFamily="34" charset="0"/>
              </a:rPr>
              <a:t>) 3.1/3.11 </a:t>
            </a:r>
            <a:r>
              <a:rPr lang="ru-RU">
                <a:latin typeface="Calibri" pitchFamily="34" charset="0"/>
              </a:rPr>
              <a:t>первая версия ОС семейства с поддержкой локальных сетей(1992).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214563"/>
            <a:ext cx="6153150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Прямоугольник 5"/>
          <p:cNvSpPr>
            <a:spLocks noChangeArrowheads="1"/>
          </p:cNvSpPr>
          <p:nvPr/>
        </p:nvSpPr>
        <p:spPr bwMode="auto">
          <a:xfrm>
            <a:off x="1071563" y="6286500"/>
            <a:ext cx="7215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Типичное рабочее пространство Windows для рабочих групп 3.11.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142875" y="142875"/>
            <a:ext cx="8858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В 1995 году вышла первая операционная система </a:t>
            </a:r>
            <a:r>
              <a:rPr lang="en-US">
                <a:latin typeface="Calibri" pitchFamily="34" charset="0"/>
              </a:rPr>
              <a:t>Windows 9</a:t>
            </a:r>
            <a:r>
              <a:rPr lang="ru-RU">
                <a:latin typeface="Calibri" pitchFamily="34" charset="0"/>
              </a:rPr>
              <a:t>5 линейки операционных систем </a:t>
            </a:r>
            <a:r>
              <a:rPr lang="en-US">
                <a:latin typeface="Calibri" pitchFamily="34" charset="0"/>
              </a:rPr>
              <a:t>Windows 9x(</a:t>
            </a:r>
            <a:r>
              <a:rPr lang="ru-RU">
                <a:latin typeface="Calibri" pitchFamily="34" charset="0"/>
              </a:rPr>
              <a:t>новый пользовательский интерфейс, поддержка длинных имён файлов, автоматическое определение и конфигурация периферийных устройств </a:t>
            </a:r>
            <a:r>
              <a:rPr lang="ru-RU">
                <a:latin typeface="Calibri" pitchFamily="34" charset="0"/>
                <a:hlinkClick r:id="rId3" tooltip="Plug and Play"/>
              </a:rPr>
              <a:t>Plug and Play</a:t>
            </a:r>
            <a:r>
              <a:rPr lang="ru-RU">
                <a:latin typeface="Calibri" pitchFamily="34" charset="0"/>
              </a:rPr>
              <a:t>, способность исполнять 32-битные приложения и наличие поддержки TCP/IP прямо в системе). </a:t>
            </a:r>
          </a:p>
        </p:txBody>
      </p:sp>
      <p:sp>
        <p:nvSpPr>
          <p:cNvPr id="6147" name="Прямоугольник 6"/>
          <p:cNvSpPr>
            <a:spLocks noChangeArrowheads="1"/>
          </p:cNvSpPr>
          <p:nvPr/>
        </p:nvSpPr>
        <p:spPr bwMode="auto">
          <a:xfrm>
            <a:off x="142875" y="1643063"/>
            <a:ext cx="88582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Операционные системы семейства </a:t>
            </a:r>
            <a:r>
              <a:rPr lang="en-US">
                <a:latin typeface="Calibri" pitchFamily="34" charset="0"/>
              </a:rPr>
              <a:t>Windows 9x</a:t>
            </a:r>
            <a:r>
              <a:rPr lang="ru-RU">
                <a:latin typeface="Calibri" pitchFamily="34" charset="0"/>
              </a:rPr>
              <a:t>(</a:t>
            </a:r>
            <a:r>
              <a:rPr lang="en-US">
                <a:latin typeface="Calibri" pitchFamily="34" charset="0"/>
              </a:rPr>
              <a:t>Windows</a:t>
            </a:r>
            <a:r>
              <a:rPr lang="ru-RU">
                <a:latin typeface="Calibri" pitchFamily="34" charset="0"/>
              </a:rPr>
              <a:t> 95, </a:t>
            </a:r>
            <a:r>
              <a:rPr lang="en-US">
                <a:latin typeface="Calibri" pitchFamily="34" charset="0"/>
              </a:rPr>
              <a:t>Windows</a:t>
            </a:r>
            <a:r>
              <a:rPr lang="ru-RU">
                <a:latin typeface="Calibri" pitchFamily="34" charset="0"/>
              </a:rPr>
              <a:t>98</a:t>
            </a:r>
            <a:r>
              <a:rPr lang="en-US">
                <a:latin typeface="Calibri" pitchFamily="34" charset="0"/>
              </a:rPr>
              <a:t>(</a:t>
            </a:r>
            <a:r>
              <a:rPr lang="ru-RU">
                <a:latin typeface="Calibri" pitchFamily="34" charset="0"/>
              </a:rPr>
              <a:t>июнь </a:t>
            </a:r>
            <a:r>
              <a:rPr lang="en-US">
                <a:latin typeface="Calibri" pitchFamily="34" charset="0"/>
              </a:rPr>
              <a:t>1998</a:t>
            </a:r>
            <a:r>
              <a:rPr lang="ru-RU">
                <a:latin typeface="Calibri" pitchFamily="34" charset="0"/>
              </a:rPr>
              <a:t> г.</a:t>
            </a:r>
            <a:r>
              <a:rPr lang="en-US">
                <a:latin typeface="Calibri" pitchFamily="34" charset="0"/>
              </a:rPr>
              <a:t>)</a:t>
            </a:r>
            <a:r>
              <a:rPr lang="ru-RU">
                <a:latin typeface="Calibri" pitchFamily="34" charset="0"/>
              </a:rPr>
              <a:t> и </a:t>
            </a:r>
            <a:r>
              <a:rPr lang="en-US">
                <a:latin typeface="Calibri" pitchFamily="34" charset="0"/>
              </a:rPr>
              <a:t>Windows</a:t>
            </a:r>
            <a:r>
              <a:rPr lang="ru-RU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ME</a:t>
            </a:r>
            <a:r>
              <a:rPr lang="ru-RU">
                <a:latin typeface="Calibri" pitchFamily="34" charset="0"/>
              </a:rPr>
              <a:t>(сентябрь 2000 года)) не являлись безопасными многопользовательскими системами как </a:t>
            </a:r>
            <a:r>
              <a:rPr lang="en-US">
                <a:latin typeface="Calibri" pitchFamily="34" charset="0"/>
              </a:rPr>
              <a:t>Windows</a:t>
            </a:r>
            <a:r>
              <a:rPr lang="ru-RU">
                <a:latin typeface="Calibri" pitchFamily="34" charset="0"/>
              </a:rPr>
              <a:t> NT, поскольку из соображений совместимости вся подсистема пользовательского интерфейса и графики оставалась 16-битной и мало отличалась от той, что в </a:t>
            </a:r>
            <a:r>
              <a:rPr lang="en-US">
                <a:latin typeface="Calibri" pitchFamily="34" charset="0"/>
              </a:rPr>
              <a:t>Windows</a:t>
            </a:r>
            <a:r>
              <a:rPr lang="ru-RU">
                <a:latin typeface="Calibri" pitchFamily="34" charset="0"/>
              </a:rPr>
              <a:t> 3.x.</a:t>
            </a:r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2786063" y="6488113"/>
            <a:ext cx="278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Рабочий стол </a:t>
            </a:r>
            <a:r>
              <a:rPr lang="en-US">
                <a:latin typeface="Calibri" pitchFamily="34" charset="0"/>
              </a:rPr>
              <a:t>Windows ME</a:t>
            </a:r>
            <a:endParaRPr lang="ru-RU">
              <a:latin typeface="Calibri" pitchFamily="34" charset="0"/>
            </a:endParaRP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3143250"/>
            <a:ext cx="4381500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142875" y="142875"/>
            <a:ext cx="885825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Линейка семейства </a:t>
            </a:r>
            <a:r>
              <a:rPr lang="en-US" sz="2800" b="1">
                <a:latin typeface="Calibri" pitchFamily="34" charset="0"/>
              </a:rPr>
              <a:t>Windows NT:</a:t>
            </a:r>
          </a:p>
          <a:p>
            <a:r>
              <a:rPr lang="en-US" sz="2400">
                <a:latin typeface="Calibri" pitchFamily="34" charset="0"/>
              </a:rPr>
              <a:t>Windows NT 3.1 (1993)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NT 3.5 (1994)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NT 3.51 (1995)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NT 4.0 (1996)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2000 (2000) — Windows NT 5.0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XP (2001) — Windows NT 5.1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XP 64-bit Edition (2006) — Windows NT 5.2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Server 2003 (2003) — Windows NT 5.2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Vista (2006) — Windows NT 6.0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Home Server (2007) — Windows NT 5.2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Server 2008 (2008) — Windows NT 6.0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Small Business Server (2008) — Windows NT 6.0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7 — Windows NT 6.1 (2009)</a:t>
            </a:r>
            <a:endParaRPr lang="ru-RU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Windows Server 2008 R2 — Windows NT 6.1 (2009)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171" name="Прямоугольник 6"/>
          <p:cNvSpPr>
            <a:spLocks noChangeArrowheads="1"/>
          </p:cNvSpPr>
          <p:nvPr/>
        </p:nvSpPr>
        <p:spPr bwMode="auto">
          <a:xfrm>
            <a:off x="0" y="57150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latin typeface="Calibri" pitchFamily="34" charset="0"/>
              </a:rPr>
              <a:t>Как видно из хронологии выпуска операционных систем, Windows 7 базируется на Windows Vista. В состав Windows 7 вошли как разработки, которые были убраны из Vista, так и многочисленные новшества встроенных программ и интерфейса операционной 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14375"/>
            <a:ext cx="90011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Компания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выпустила 6 редакций ОС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Windows 7: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Начальная (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Starter)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Домашняя базовая (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Home Basic)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Домашняя расширенная (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Home Premium)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Профессиональная (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Professional)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Корпоративная (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Enterprise)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Максимальная (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Ultimate)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38"/>
            <a:ext cx="91440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5"/>
          <p:cNvSpPr>
            <a:spLocks noChangeArrowheads="1"/>
          </p:cNvSpPr>
          <p:nvPr/>
        </p:nvSpPr>
        <p:spPr bwMode="auto">
          <a:xfrm>
            <a:off x="142875" y="0"/>
            <a:ext cx="8858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ru-RU" sz="2800" b="1">
                <a:latin typeface="Calibri" pitchFamily="34" charset="0"/>
              </a:rPr>
              <a:t>3. Новые возможности </a:t>
            </a:r>
            <a:r>
              <a:rPr lang="en-US" sz="2800" b="1">
                <a:latin typeface="Calibri" pitchFamily="34" charset="0"/>
              </a:rPr>
              <a:t>Windows 7</a:t>
            </a:r>
          </a:p>
        </p:txBody>
      </p:sp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0" y="57150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Большинство организаций не решились переходить на Windows Vista оставив на своих компьютера операционную систему Windows XP, однако с выходом Windows 7, ситуация кардинальным образом изменилась. В связи с тем, что новая операционная система построена на Windows Vista, в ней исправлены все недочеты предыдущей версии. Все архитектурные изменения были доведены до ума, также стоит заметить, что системные требования Windows 7 не отличаются от требований для Windows Vista. К тому же, Windows 7 показала себя отлично на нетбуках, чего не смогла сделать Windows Vista.</a:t>
            </a:r>
          </a:p>
        </p:txBody>
      </p:sp>
      <p:sp>
        <p:nvSpPr>
          <p:cNvPr id="10244" name="Прямоугольник 7"/>
          <p:cNvSpPr>
            <a:spLocks noChangeArrowheads="1"/>
          </p:cNvSpPr>
          <p:nvPr/>
        </p:nvSpPr>
        <p:spPr bwMode="auto">
          <a:xfrm>
            <a:off x="0" y="450056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latin typeface="Calibri" pitchFamily="34" charset="0"/>
              </a:rPr>
              <a:t>Теперь рассмотрим новые возможности операционной системы Windows 7, которые, если еще не побудили к миграции на новую ос, надеюсь это сделают: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383</TotalTime>
  <Words>1590</Words>
  <Application>Microsoft Office PowerPoint</Application>
  <PresentationFormat>Экран (4:3)</PresentationFormat>
  <Paragraphs>93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Операционная система  Windows 7</vt:lpstr>
      <vt:lpstr>История операционных систем семейства Windows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Операционная система  Windows 7</dc:title>
  <dc:creator>vpo dginh</dc:creator>
  <cp:lastModifiedBy>vpo dginh</cp:lastModifiedBy>
  <cp:revision>65</cp:revision>
  <dcterms:created xsi:type="dcterms:W3CDTF">2011-05-09T09:50:05Z</dcterms:created>
  <dcterms:modified xsi:type="dcterms:W3CDTF">2011-05-10T01:34:56Z</dcterms:modified>
</cp:coreProperties>
</file>