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2319-19CE-4ECB-B78F-7C936B8395B3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B1C5-E58A-4F9D-831F-A691B68EA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AppleTa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IPv6" TargetMode="External"/><Relationship Id="rId2" Type="http://schemas.openxmlformats.org/officeDocument/2006/relationships/hyperlink" Target="http://ru.wikipedia.org/wiki/%D0%A7%D0%B0%D1%81%D1%82%D0%BD%D1%8B%D0%B9_IP-%D0%B0%D0%B4%D1%80%D0%B5%D1%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Локальные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вычислительные сети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71612"/>
            <a:ext cx="8715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Виды компьютерных сетей.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Локальные вычислительные сети.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Настройка локальной сети и сетевого окружения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3043245" cy="23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6. По функциональному назначению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71480"/>
            <a:ext cx="88583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Сети хранения данных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- представляют собой архитектурное решение для подключения внешних устройств хранения данных (дисковые массивы, ленточные библиотеки, оптические приводы) к серверам таким образом, чтобы операционная система распознала подключённые ресурсы как локальные.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43182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Серверные фермы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ассоциация серверов, соединенных сетью передачи данных и работающих как единое целое.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06"/>
            <a:ext cx="400052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21495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Сети управления процессом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(сеть управления процессом производства или процессом бурения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8583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Компьютерные сети еще можно классифицировать :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 скорости передач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низкоскоростные (до 10 Мбит/с),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среднескоростные (до 100 Мбит/с),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высокоскоростные (свыше 100 Мбит/с);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 сетевым ОС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основе Windows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основе UNIX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основе 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NetWare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смешанные</a:t>
            </a:r>
          </a:p>
          <a:p>
            <a:pPr lvl="1">
              <a:buFont typeface="Wingdings" pitchFamily="2" charset="2"/>
              <a:buChar char="q"/>
            </a:pPr>
            <a:endParaRPr lang="ru-RU" b="1" dirty="0" smtClean="0"/>
          </a:p>
          <a:p>
            <a:pPr lvl="1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Локальные вычислительные сети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42"/>
            <a:ext cx="885831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Настоящее время нельзя говорить, что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лока́льная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вычисли́тельная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сеть (ЛВС, 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LAN) это компьютерная сеть, покрывающая обычно относительно небольшую территорию или небольшую группу зданий (дом, офис, фирму, институт). </a:t>
            </a:r>
          </a:p>
          <a:p>
            <a:pPr algn="just">
              <a:lnSpc>
                <a:spcPct val="98000"/>
              </a:lnSpc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Отличительные признаки локальной сети :</a:t>
            </a:r>
          </a:p>
          <a:p>
            <a:pPr algn="just">
              <a:lnSpc>
                <a:spcPct val="98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Высокая скорость передачи информации, большая пропускная способность сети. Приемлемая скорость сейчас — не менее 10 Мбит/с.</a:t>
            </a:r>
          </a:p>
          <a:p>
            <a:pPr algn="just">
              <a:lnSpc>
                <a:spcPct val="98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Низкий уровень ошибок передачи (или, что тоже самое, высококачественные каналы связи). </a:t>
            </a:r>
          </a:p>
          <a:p>
            <a:pPr algn="just">
              <a:lnSpc>
                <a:spcPct val="98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Эффективный, быстродействующий механизм управления обменом по сети.</a:t>
            </a:r>
          </a:p>
          <a:p>
            <a:pPr algn="just">
              <a:lnSpc>
                <a:spcPct val="98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Заранее четко ограниченное количество компьютеров, подключаемых к сети.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Сетевые устройства необходимые для функционирования локальных сетей: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Маршрутизатор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направляет данные из одной локальной сети к другому маршрутизатору, тот - к следующему, и этот процесс повторяется до тех пор, пока информация не достигнет места назначения. </a:t>
            </a:r>
          </a:p>
          <a:p>
            <a:pPr algn="just">
              <a:buFont typeface="Arial" pitchFamily="34" charset="0"/>
              <a:buChar char="•"/>
            </a:pPr>
            <a:endParaRPr lang="ru-RU" b="1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09750"/>
            <a:ext cx="4810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206" y="4214818"/>
            <a:ext cx="387379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974033" cy="239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66596"/>
            <a:ext cx="9001156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Функции маршрутизаторов уникальны и заключаются в следующем: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Поддержка различных протоколов (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Ethernet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Token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ISDN и др.) для успешной реализации совместимости компьютеров.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Установка связи между локальными и глобальными сетями с возможностью создания широкомасштабных сетей при минимуме централизованного планирования.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Фильтрация нежелательного трафика посредством изоляции областей, в которых сообщения могут транслироваться всем пользователям сети.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за счет контроля трафика с помощью списков разрешений доступа.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Обеспечение стабильности работы за счет предоставления множества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внутрисетевых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маршрутов.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Автоматическая прокладка новых маршрутов и выбор наиболее оптимальных, устранение искусственных ограничений, возникающих на пути расширения и улучшения работы сети.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5" y="142852"/>
            <a:ext cx="88583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Серверы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компьютеры сети, управляющие важнейшими операциями ее функционирования. В локальных сетях серверы предоставляют информацию компьютерам-клиентам, а в более крупных сетях управляют работой файловой системы и печатью. В крупных организациях серверы выполняют более специализированные задания: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Веб-сервер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содержит информацию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веб-сайта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веб-страницы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онлайновый каталог).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3214686"/>
            <a:ext cx="374332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3143248"/>
            <a:ext cx="5214974" cy="38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Файловый сервер централизованно хранит файлы компании.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Сервер печати хранит задания для печати на принтере.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Сервер приложений содержит приложения, с которыми работают посетители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веб-сайта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служащие компании.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Почтовый сервер контролирует электронную почту.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Концентраторы и коммутаторы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функцией концентраторов и коммутаторов является соединение многочисленных устройств (персональных компьютеров, принтеров, других концентраторов и коммутаторов) с серверами.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571744"/>
            <a:ext cx="478634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5"/>
            <a:ext cx="36490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178592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Концентратор повторяет сигнал, а коммутатор направляет его к определенному порту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636"/>
            <a:ext cx="40005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взаимодействия открытых систем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сетевые устройства могли общаться друг с другом, они должны "говорить" на одном языке. Однако множество компаний разрабатывают свои собственные фирменные устройства и операционные системы, поэтому возникает вопрос - как определить лучшую из них? Кто принимает решение о том, на каком языке эти устройства обмениваются информацией?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этот вопрос дала ответ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организация по стандартизации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ISO), расположенная в Париже. В 1978 г. ISO обнародовала эталонную модель взаимодействия открытых систем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Interconnection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OSI). Эта модель состоит из семи уровней и является стандартом для разработки интерфейсов взаимодействующих устройств, она стала основой для создания популярного межсетевого протокола IP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Семиуровневая модель OSI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базой для осуществления взаимодействия в сетях, т. е. компьютерная система одного разработчика получает возможность обмениваться данными с системой другого разработчика. 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09639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Прикладной 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 обеспечивает взаимодействие пользовательских приложений с сетью. Пример: HTTP, POP3, SMTP, FTP, XMPP, OSCAR,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Modbus,SIP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TELNET.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Представительский 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отвечает за преобразование протоколов и кодирование/декодирование данных. Запросы приложений, полученные с прикладного уровня, он преобразует в формат для передачи по сети, а полученные из сети данные преобразует в формат, понятный приложениям.  Примеры протоколов: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AFP — Apple Filing Protocol, ICA — Independent Computing Architecture, LPP — Lightweight Presentation Protocol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Сеансовый 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 отвечает за поддержание сеанса связи, позволяя приложениям взаимодействовать между собой длительное время. Протоколы: </a:t>
            </a:r>
            <a:r>
              <a:rPr lang="en-US" sz="2400" dirty="0" smtClean="0"/>
              <a:t>SMPP (</a:t>
            </a:r>
            <a:r>
              <a:rPr lang="en-US" sz="2400" u="sng" dirty="0" smtClean="0"/>
              <a:t>Short Message Peer-to-Peer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  <a:r>
              <a:rPr lang="en-US" sz="2400" b="1" dirty="0" smtClean="0"/>
              <a:t>ADSP</a:t>
            </a:r>
            <a:r>
              <a:rPr lang="en-US" sz="2400" dirty="0" smtClean="0"/>
              <a:t> (</a:t>
            </a:r>
            <a:r>
              <a:rPr lang="en-US" sz="2400" u="sng" dirty="0" smtClean="0">
                <a:hlinkClick r:id="rId2" tooltip="AppleTalk"/>
              </a:rPr>
              <a:t>AppleTalk Data Stream Protocol</a:t>
            </a:r>
            <a:r>
              <a:rPr lang="en-US" sz="2400" dirty="0" smtClean="0"/>
              <a:t>),</a:t>
            </a:r>
            <a:r>
              <a:rPr lang="ru-RU" sz="2400" dirty="0" smtClean="0"/>
              <a:t> </a:t>
            </a:r>
            <a:r>
              <a:rPr lang="en-US" sz="2400" dirty="0" smtClean="0"/>
              <a:t>NetBIOS (Network Basic Input Output System)</a:t>
            </a:r>
            <a:r>
              <a:rPr lang="ru-RU" sz="2400" dirty="0" smtClean="0"/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714356"/>
            <a:ext cx="88583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наличие компьютерных сетей в офисе является неотъемлемым атрибутом успешного бизнеса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Локальные Вычислительные Сети (ЛВС) как один из видов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компьютерных сетей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сегодня стали такими же естественными инженерными системами, как электропроводка в любом здании и даже целом городе.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Локальные Вычислительные Сети позволяют совместно использовать различное оборудование, облегчить доступ к информации и её защиту, повысить эффективность работы предприятия любого масштаба. Роль ЛВС необычайно велика - от того, насколько грамотно она спроектирована, смонтирована и развёрнута, зависят и надёжность, и безопасность работы всего предприятия.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Введение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Транспортный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 для обеспечения надёжной передачи данных от отправителя к получателю. Протоколы: </a:t>
            </a:r>
            <a:r>
              <a:rPr lang="en-US" sz="2400" dirty="0" smtClean="0"/>
              <a:t>SPX (Sequenced Packet Exchange), SST (Structured Stream Transport), TCP (Transmission Control Protocol), UDP (User Datagram Protocol)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/>
              <a:t>Сетевой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 для определения пути передачи данных. Отвечает за трансляцию логических адресов и имён в физические, определение кратчайших маршрутов, коммутацию и маршрутизацию, отслеживание неполадок и «заторов» в сети. Протоколы: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P/IPv4/IPv6 (Internet Protocol), IPX (Internetwork Packet Exchange,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протокол межсетевого обмена),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X.25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частично этот протокол реализован на уровне 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CLNP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сетевой протокол без организации соединений).</a:t>
            </a:r>
          </a:p>
          <a:p>
            <a:r>
              <a:rPr lang="ru-RU" sz="2400" b="1" dirty="0" smtClean="0"/>
              <a:t>Канальный уровень - </a:t>
            </a:r>
            <a:r>
              <a:rPr lang="ru-RU" sz="2400" dirty="0" err="1" smtClean="0"/>
              <a:t>редназначен</a:t>
            </a:r>
            <a:r>
              <a:rPr lang="ru-RU" sz="2400" dirty="0" smtClean="0"/>
              <a:t> для обеспечения взаимодействия сетей на физическом уровне и контроля за ошибками, которые могут возникнуть. На этом уровне работают коммутаторы, мосты.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Протоколы: </a:t>
            </a:r>
            <a:r>
              <a:rPr lang="en-US" sz="2400" dirty="0" err="1" smtClean="0"/>
              <a:t>ARCnet</a:t>
            </a:r>
            <a:r>
              <a:rPr lang="ru-RU" sz="2400" dirty="0" smtClean="0"/>
              <a:t>, </a:t>
            </a:r>
            <a:r>
              <a:rPr lang="en-US" sz="2400" dirty="0" smtClean="0"/>
              <a:t>ATM</a:t>
            </a:r>
            <a:r>
              <a:rPr lang="ru-RU" sz="2400" dirty="0" smtClean="0"/>
              <a:t>, </a:t>
            </a:r>
            <a:r>
              <a:rPr lang="en-US" sz="2400" dirty="0" smtClean="0"/>
              <a:t>Cisco Discovery Protocol (CDP)</a:t>
            </a:r>
            <a:r>
              <a:rPr lang="ru-RU" sz="2400" dirty="0" smtClean="0"/>
              <a:t>, </a:t>
            </a:r>
            <a:r>
              <a:rPr lang="en-US" sz="2400" u="sng" dirty="0" smtClean="0"/>
              <a:t>Controller Area Network</a:t>
            </a:r>
            <a:r>
              <a:rPr lang="en-US" sz="2400" dirty="0" smtClean="0"/>
              <a:t> (CAN)</a:t>
            </a:r>
            <a:r>
              <a:rPr lang="ru-RU" sz="2400" dirty="0" smtClean="0"/>
              <a:t>, </a:t>
            </a:r>
            <a:r>
              <a:rPr lang="en-US" sz="2400" dirty="0" err="1" smtClean="0"/>
              <a:t>Econet</a:t>
            </a:r>
            <a:endParaRPr lang="en-US" sz="2400" dirty="0" smtClean="0"/>
          </a:p>
          <a:p>
            <a:r>
              <a:rPr lang="en-US" sz="2400" dirty="0" smtClean="0"/>
              <a:t>Ethernet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Физический уровень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нижний уровень модели предназначен непосредственно для передачи потока данных. Осуществляет передачу электрических или оптических сигналов в кабель или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радиоэфир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и, соответственно, их приём и преобразование в биты данных в соответствии с методами кодирования цифровых сигналов. Протоколы: </a:t>
            </a:r>
            <a:r>
              <a:rPr lang="en-US" sz="2400" dirty="0" smtClean="0"/>
              <a:t>USB, </a:t>
            </a:r>
            <a:r>
              <a:rPr lang="en-US" sz="2400" dirty="0" err="1" smtClean="0"/>
              <a:t>Firewire</a:t>
            </a:r>
            <a:endParaRPr lang="en-US" sz="2400" dirty="0" smtClean="0"/>
          </a:p>
          <a:p>
            <a:pPr algn="just"/>
            <a:r>
              <a:rPr lang="en-US" sz="2400" dirty="0" smtClean="0"/>
              <a:t>IEEE 802.15 (Bluetooth), IRDA</a:t>
            </a:r>
            <a:r>
              <a:rPr lang="ru-RU" sz="2400" dirty="0" smtClean="0"/>
              <a:t>, </a:t>
            </a:r>
            <a:r>
              <a:rPr lang="en-US" sz="2400" dirty="0" smtClean="0"/>
              <a:t>EIA RS-232, </a:t>
            </a:r>
            <a:r>
              <a:rPr lang="en-US" sz="2400" u="sng" dirty="0" smtClean="0"/>
              <a:t>Ethernet</a:t>
            </a:r>
            <a:r>
              <a:rPr lang="en-US" sz="2400" dirty="0" smtClean="0"/>
              <a:t> </a:t>
            </a:r>
            <a:r>
              <a:rPr lang="ru-RU" sz="2400" dirty="0" smtClean="0"/>
              <a:t>, </a:t>
            </a:r>
            <a:r>
              <a:rPr lang="en-US" sz="2400" dirty="0" smtClean="0"/>
              <a:t>DSL, ISDN</a:t>
            </a:r>
            <a:r>
              <a:rPr lang="ru-RU" sz="2400" dirty="0" smtClean="0"/>
              <a:t>, </a:t>
            </a:r>
            <a:r>
              <a:rPr lang="en-US" sz="2400" dirty="0" smtClean="0"/>
              <a:t>SONET/SDH</a:t>
            </a:r>
            <a:r>
              <a:rPr lang="ru-RU" sz="2400" dirty="0" smtClean="0"/>
              <a:t>, </a:t>
            </a:r>
            <a:r>
              <a:rPr lang="en-US" sz="2400" dirty="0" smtClean="0"/>
              <a:t>802.11 Wi-Fi</a:t>
            </a:r>
            <a:r>
              <a:rPr lang="ru-RU" sz="2400" dirty="0" smtClean="0"/>
              <a:t>, </a:t>
            </a:r>
            <a:r>
              <a:rPr lang="en-US" sz="2400" dirty="0" err="1" smtClean="0"/>
              <a:t>Etherloop</a:t>
            </a:r>
            <a:r>
              <a:rPr lang="ru-RU" sz="2400" dirty="0" smtClean="0"/>
              <a:t>, </a:t>
            </a:r>
            <a:r>
              <a:rPr lang="en-US" sz="2400" dirty="0" smtClean="0"/>
              <a:t>GSM Um radio interface</a:t>
            </a:r>
            <a:r>
              <a:rPr lang="ru-RU" sz="2400" dirty="0" smtClean="0"/>
              <a:t> и т.д.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Настройка локальной сети и сетевого окружения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001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локальных сетях, основанных на протоколе IPv4, могут использоваться специальные адреса, назначенные IANA (стандарты RFC 1918 и RFC 1597):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10.0.0.0—10.255.255.255 -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Частный IP-адрес"/>
              </a:rPr>
              <a:t>частными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172.16.0.0—172.31.255.255 - внутренними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192.168.0.0—192.168.255.255 – локальными - эти адреса не доступны из сети Интернет.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использовать такие адреса возникла из-за того, что при разработке протокола IP не предусматривалось столь широкое его распространение, и постепенно адресов стало не хватать. Для решения этой проблемы был разработан протокол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IPv6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однако он пока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малопопулярен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различных непересекающихся локальных сетях адреса могут повторяться, и это не является проблемой, так как доступ в другие сети происходит с применением технологий, подменяющих или скрывающих адрес внутреннего узла сети за её пределами.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642918"/>
            <a:ext cx="88583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компьютерной сетью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– вычислительной сетью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понимают совокупность компьютеров объединенных каналами связи. Если раньше преобладали проводные каналы передачи данных, то на сегодняшний день беспроводные каналы передачи данных не менее популярны, чем проводные.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назначению компьютерные сети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распределяются на: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Вычислительные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предназначены главным образом для решения заданий пользователей с обменом данными между их абонентами.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ориентированы в основном на предоставление информационных услуг пользователям.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Смешанные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совмещают функции первых двух.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Виды компьютерных сетей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857364"/>
            <a:ext cx="885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001156" cy="78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Компьютерные </a:t>
            </a:r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сети можно 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классифицировать по </a:t>
            </a:r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нескольким критериям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539750" algn="ctr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/>
              <a:t>По территориальной </a:t>
            </a:r>
            <a:r>
              <a:rPr lang="ru-RU" sz="2400" b="1" dirty="0" smtClean="0"/>
              <a:t>распространенности</a:t>
            </a:r>
          </a:p>
          <a:p>
            <a:pPr lvl="0" indent="539750" algn="just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Controller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сеть контроллеров) — стандарт промышленной сети, ориентированный прежде всего на объединение в единую сеть различных исполнительных устройств и датчиков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539750" algn="just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Local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локальные сети, имеющие замкнутую инфраструктуру до выхода на поставщиков услуг. Термин «LAN» может описывать и маленькую офисную сеть, и сеть уровня большого завода, занимающего несколько сотен гектаров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539750" algn="just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Metropolitan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городские(региональные) сети между учреждениями в пределах одного или нескольких городов, связывающие много локальных вычислительных сетей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539750" algn="just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WAN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Wide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глобальная сеть, покрывающая большие географические регионы, включающие в себя как локальные сети, так и прочие телекоммуникационные сети и устройства.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 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Personal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</a:t>
            </a:r>
            <a:r>
              <a:rPr 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персональная сеть, предназначенная для взаимодействия различных устройств, принадлежащих одному владельцу.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/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0"/>
            <a:ext cx="8929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2. По типу функционального </a:t>
            </a:r>
            <a:r>
              <a:rPr lang="ru-RU" sz="2400" b="1" dirty="0" smtClean="0"/>
              <a:t>взаимодействия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500438"/>
            <a:ext cx="5143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Одноранговая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сеть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 (от англ. 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peer-to-peer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равный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равному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)—это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компьютерная сеть, основанная на равноправии участников.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такой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отсутствуют выделенные серверы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 каждый узел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peer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 является как клиентом, так и сервером.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44" y="500042"/>
            <a:ext cx="50006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Клиент-сервер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 вычислительная или сетевая архитектура, в которой задания или сетевая нагрузка распределены между поставщиками услуг (сервисов), называемыми серверами, и заказчиками услуг, называемыми клиентами.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87191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3. По типу среды передачи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проводные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(телефонный провод, коаксиальный кабель, витая пара, волоконно-оптический кабель)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71612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429132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57198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357554" y="4572008"/>
            <a:ext cx="22860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беспроводные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(передачей информации по радиоволнам в определенном частотном диапазоне)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Все многообразие современных беспроводных технологий условно можно разбить на несколько типов: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000240"/>
            <a:ext cx="52864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персональные беспроводные сети WPAN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 - для связи оборудования в пределах рабочего места, например, сотового телефона и ноутбука (или компьютера, или принтера). Среди WPAN-сетей наибольшей популярностью пользуется сеть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(10 м – 100 м). Кроме этого стандарта имеются еще: сети 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Wibree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(корпорация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Nokia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ZigBee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UWB (Ultra-Wide Band)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680091" cy="309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Беспроводные локальные сети</a:t>
            </a:r>
            <a:r>
              <a:rPr lang="ru-RU" dirty="0" smtClean="0"/>
              <a:t> 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WLAN (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которые, по ассоциации с наиболее популярной беспроводной сетью, также называют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(сокращение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Fidelity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 сетями, обеспечивают дальность связи в помещении порядка 50-150 м или до 300 метров на открытом пространстве.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беспроводные сети масштаба города WMAN (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Metropolitan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Networks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/>
              <a:t>радиус действия распределенных составляет величину порядка 50 км. К этой категории относятся сети широкополосного доступа </a:t>
            </a:r>
            <a:r>
              <a:rPr lang="ru-RU" sz="2800" b="1" dirty="0" err="1" smtClean="0"/>
              <a:t>WiMAX</a:t>
            </a:r>
            <a:r>
              <a:rPr lang="ru-RU" sz="2800" dirty="0" smtClean="0"/>
              <a:t> (семейства стандартов IEEE 802.16).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00570"/>
            <a:ext cx="394569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4. По типу сетевой топологии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5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Шина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2242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282" y="2214554"/>
            <a:ext cx="17145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Кольцо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19716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14282" y="4071942"/>
            <a:ext cx="157160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Звезда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18833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57686" y="785794"/>
            <a:ext cx="435771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Древовидная структура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714884"/>
            <a:ext cx="2552705" cy="18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571612"/>
            <a:ext cx="28955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715008" y="4071942"/>
            <a:ext cx="15413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Решетка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1004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vpo dginh</dc:creator>
  <cp:lastModifiedBy>Насрулла</cp:lastModifiedBy>
  <cp:revision>61</cp:revision>
  <dcterms:created xsi:type="dcterms:W3CDTF">2011-05-11T18:33:18Z</dcterms:created>
  <dcterms:modified xsi:type="dcterms:W3CDTF">2012-05-13T11:08:01Z</dcterms:modified>
</cp:coreProperties>
</file>