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70" r:id="rId9"/>
    <p:sldId id="269" r:id="rId10"/>
    <p:sldId id="268" r:id="rId11"/>
    <p:sldId id="271" r:id="rId12"/>
    <p:sldId id="261" r:id="rId13"/>
    <p:sldId id="262" r:id="rId14"/>
    <p:sldId id="263" r:id="rId15"/>
    <p:sldId id="264" r:id="rId16"/>
    <p:sldId id="265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A73D2-3CC2-4270-AAB8-6363AF896B32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F105D-9601-4C71-8D06-EE023B056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77F076-3283-45CA-BA7A-51C7AF3FA045}" type="slidenum">
              <a:rPr lang="ru-RU"/>
              <a:pPr/>
              <a:t>21</a:t>
            </a:fld>
            <a:endParaRPr lang="ru-RU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3B53598-7B2B-43C3-9DA8-8312D1F80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20D8D-FB6A-46A8-AABB-EB607885980B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E53E-A387-41FC-9676-7DB93B3DAB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024" y="83671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Основные </a:t>
            </a:r>
            <a:r>
              <a:rPr lang="ru-RU" sz="3200" b="1" i="1" dirty="0">
                <a:solidFill>
                  <a:schemeClr val="bg2">
                    <a:lumMod val="10000"/>
                  </a:schemeClr>
                </a:solidFill>
                <a:latin typeface="Arial Black" pitchFamily="34" charset="0"/>
                <a:cs typeface="Times New Roman" pitchFamily="18" charset="0"/>
              </a:rPr>
              <a:t>противники и угрозы. Задачи и методы информационной безопасности.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2636912"/>
            <a:ext cx="84249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Введение в информационную безопасность.</a:t>
            </a:r>
            <a:endParaRPr lang="ru-RU" sz="3200" b="1" i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i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Основные противники и </a:t>
            </a:r>
            <a:r>
              <a:rPr lang="ru-RU" sz="32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угрозы ИБ.</a:t>
            </a:r>
            <a:endParaRPr lang="ru-RU" sz="3200" b="1" i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1" i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Задачи и методы </a:t>
            </a:r>
            <a:r>
              <a:rPr lang="ru-RU" sz="32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информационной безопасности</a:t>
            </a:r>
            <a:r>
              <a:rPr lang="ru-RU" sz="3200" b="1" i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5667375"/>
            <a:ext cx="1457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267744" y="260648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Информационная безопасность.</a:t>
            </a:r>
            <a:endParaRPr lang="en-US" sz="24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67151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Угроза нарушения целостности – это угроза преднамеренного воздействия на информацию, хранящуюся в информационной системе или передаваемую по каналам связи 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072330" y="357166"/>
            <a:ext cx="1857388" cy="1928826"/>
            <a:chOff x="1824" y="633"/>
            <a:chExt cx="2834" cy="2849"/>
          </a:xfrm>
        </p:grpSpPr>
        <p:sp>
          <p:nvSpPr>
            <p:cNvPr id="6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000000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3214678" y="2357430"/>
            <a:ext cx="2857520" cy="714380"/>
          </a:xfrm>
          <a:prstGeom prst="foldedCorner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>
                <a:solidFill>
                  <a:schemeClr val="bg2"/>
                </a:solidFill>
              </a:rPr>
              <a:t>Целостность </a:t>
            </a:r>
          </a:p>
          <a:p>
            <a:pPr algn="ctr"/>
            <a:r>
              <a:rPr lang="ru-RU" sz="2800" dirty="0">
                <a:solidFill>
                  <a:schemeClr val="bg2"/>
                </a:solidFill>
              </a:rPr>
              <a:t>информации</a:t>
            </a: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142844" y="2428868"/>
            <a:ext cx="2357454" cy="504825"/>
          </a:xfrm>
          <a:prstGeom prst="foldedCorner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>
                <a:solidFill>
                  <a:schemeClr val="bg2"/>
                </a:solidFill>
              </a:rPr>
              <a:t>Статическая</a:t>
            </a: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142844" y="3214686"/>
            <a:ext cx="3929090" cy="3527427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/>
                </a:solidFill>
              </a:rPr>
              <a:t> ввод неверных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   данных;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/>
                </a:solidFill>
              </a:rPr>
              <a:t> несанкционированное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   изменение данных;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/>
                </a:solidFill>
              </a:rPr>
              <a:t>изменение 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  программного модуля</a:t>
            </a: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chemeClr val="accent2"/>
                </a:solidFill>
              </a:rPr>
              <a:t>  вирусом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643702" y="2428868"/>
            <a:ext cx="2355868" cy="504825"/>
          </a:xfrm>
          <a:prstGeom prst="foldedCorner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>
                <a:solidFill>
                  <a:schemeClr val="bg2"/>
                </a:solidFill>
              </a:rPr>
              <a:t>Динамическая</a:t>
            </a: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auto">
          <a:xfrm>
            <a:off x="4714876" y="3214686"/>
            <a:ext cx="4286280" cy="3643314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chemeClr val="bg2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2700" dirty="0" smtClean="0">
                <a:solidFill>
                  <a:schemeClr val="accent2"/>
                </a:solidFill>
              </a:rPr>
              <a:t>нарушение атомарности</a:t>
            </a:r>
          </a:p>
          <a:p>
            <a:pPr>
              <a:buFont typeface="Wingdings" pitchFamily="2" charset="2"/>
              <a:buNone/>
            </a:pPr>
            <a:r>
              <a:rPr lang="ru-RU" sz="2700" dirty="0" smtClean="0">
                <a:solidFill>
                  <a:schemeClr val="accent2"/>
                </a:solidFill>
              </a:rPr>
              <a:t>    транзакций;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solidFill>
                  <a:schemeClr val="accent2"/>
                </a:solidFill>
              </a:rPr>
              <a:t> дублирование данных;</a:t>
            </a:r>
          </a:p>
          <a:p>
            <a:pPr>
              <a:buFont typeface="Wingdings" pitchFamily="2" charset="2"/>
              <a:buChar char="Ø"/>
            </a:pPr>
            <a:r>
              <a:rPr lang="ru-RU" sz="2700" dirty="0" smtClean="0">
                <a:solidFill>
                  <a:schemeClr val="accent2"/>
                </a:solidFill>
              </a:rPr>
              <a:t>внесение дополнительных </a:t>
            </a:r>
          </a:p>
          <a:p>
            <a:pPr>
              <a:buFont typeface="Wingdings" pitchFamily="2" charset="2"/>
              <a:buNone/>
            </a:pPr>
            <a:r>
              <a:rPr lang="ru-RU" sz="2700" dirty="0" smtClean="0">
                <a:solidFill>
                  <a:schemeClr val="accent2"/>
                </a:solidFill>
              </a:rPr>
              <a:t>   пакетов в сетевой трафик</a:t>
            </a:r>
            <a:r>
              <a:rPr lang="ru-RU" sz="2800" dirty="0" smtClean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 rot="5400000">
            <a:off x="2719369" y="2352672"/>
            <a:ext cx="276235" cy="714381"/>
          </a:xfrm>
          <a:prstGeom prst="down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 rot="16200000">
            <a:off x="6219834" y="2424109"/>
            <a:ext cx="276235" cy="571502"/>
          </a:xfrm>
          <a:prstGeom prst="down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1285852" y="2928935"/>
            <a:ext cx="276235" cy="285752"/>
          </a:xfrm>
          <a:prstGeom prst="down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7643834" y="2928934"/>
            <a:ext cx="276235" cy="285752"/>
          </a:xfrm>
          <a:prstGeom prst="down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285728"/>
            <a:ext cx="400943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Угроза отказа служб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720840"/>
            <a:ext cx="87154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отказ пользователей – </a:t>
            </a:r>
          </a:p>
          <a:p>
            <a:pPr>
              <a:buClr>
                <a:schemeClr val="bg2"/>
              </a:buClr>
            </a:pP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    устраняется административными мерам;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ru-RU" sz="2500" b="1" i="1" dirty="0" smtClean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ru-RU" sz="2500" b="1" i="1" dirty="0" smtClean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внутренний отказ информационной системы </a:t>
            </a:r>
          </a:p>
          <a:p>
            <a:pPr>
              <a:buClr>
                <a:schemeClr val="bg2"/>
              </a:buClr>
            </a:pP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     - предотвратить нельзя,</a:t>
            </a:r>
          </a:p>
          <a:p>
            <a:pPr>
              <a:buClr>
                <a:schemeClr val="bg2"/>
              </a:buClr>
            </a:pP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       минимизировать последствия;</a:t>
            </a: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ru-RU" sz="2500" b="1" i="1" dirty="0" smtClean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Clr>
                <a:schemeClr val="bg2"/>
              </a:buClr>
              <a:buFont typeface="Wingdings" pitchFamily="2" charset="2"/>
              <a:buChar char="Ø"/>
            </a:pPr>
            <a:endParaRPr lang="ru-RU" sz="2500" b="1" i="1" dirty="0" smtClean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отказ поддерживающей инфраструктуры </a:t>
            </a:r>
          </a:p>
          <a:p>
            <a:pPr>
              <a:buClr>
                <a:schemeClr val="bg2"/>
              </a:buClr>
            </a:pP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      - коммуникации, строения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2852"/>
            <a:ext cx="721223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Виды противников или "нарушителей"</a:t>
            </a:r>
            <a:endParaRPr lang="ru-RU" sz="2500" b="1" i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714356"/>
            <a:ext cx="88583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"Нарушители" классифицируются по одному из следующих критериев: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уровень профессиональной подготовки противника и его потенциальных возможностей (обычные пользователи, профессионалы (хакеры) и правительственные агентства крупных мировых держав). Этот критерий зачастую является ключевым при определении потенциальных угроз;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тип доступа противника к системе (внешний или внутренний), а также объём доступной для злоумышленника информации (общедоступная, внутренняя (корпоративная), закрытая);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способы атаки, доступные противнику и наиболее часто применяемые им.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Хакер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 высококвалифицированный специалист стремящийся обойти защиту компьютерной системы, вне зависимости от того, получает ли он от этого коммерческую выгоду, и преследуются ли по закону его действия.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1714488"/>
            <a:ext cx="88583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действий хакера характерны следующие особенности: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он всегда в курсе любых компьютерных новинок, является высококлассным программистом, отлично разбирается в архитектуре вычислительных машин и систем связи.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перед атакой собирает информацию об атакуемой системе всеми доступными способами, в том числе агентурными и оперативно-техническими. Создает макет системы для отработки действий.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сама атака осуществляется быстро, с использованием простых и эффективных методов, чтобы администраторы системы не успели заметить атаку и отследить противника. Тщательно продумывает как замести следы и скрыть свои реальные данные.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большинстве случаев использует собственноручно написанные программы, которые создаются заранее, и чаще всего внедряются в атакуемую систему заблаговременно.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Правительственные агентства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представляют наибольшую угрозу, т.к. обладают большими вычислительными мощностями, позволяющим на параллельных процессорах осуществлять полный перебор ключа. Кроме этого, правительственные агентства обладают необходимыми финансовыми возможностями.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215074" y="2143116"/>
            <a:ext cx="278608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Технические средства которые были использованы для взлома  алгоритма шифрования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 Encryption Standard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который имеет рабочую длину 56 бит, надо перебрать, соответственно, 2</a:t>
            </a:r>
            <a:r>
              <a:rPr lang="ru-RU" sz="16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возможных ключей. Этот алгоритм является стандартом шифрования во всех правительственных несекретных каналах связи. С 1999 года мощности компьютеров выросли в несколько раз, хотя взлом 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DES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персональном компьютере полным перебором пока невозможен.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092"/>
            <a:ext cx="621510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15250" cy="1371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000" dirty="0">
                <a:solidFill>
                  <a:srgbClr val="0000CC"/>
                </a:solidFill>
                <a:latin typeface="Comic Sans MS" pitchFamily="66" charset="0"/>
              </a:rPr>
              <a:t>Каналы утечки информации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250825" y="2060575"/>
            <a:ext cx="3889375" cy="1008063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200" dirty="0">
                <a:solidFill>
                  <a:srgbClr val="0000CC"/>
                </a:solidFill>
                <a:latin typeface="Comic Sans MS" pitchFamily="66" charset="0"/>
              </a:rPr>
              <a:t>Непосредственные</a:t>
            </a:r>
          </a:p>
        </p:txBody>
      </p:sp>
      <p:sp>
        <p:nvSpPr>
          <p:cNvPr id="4" name="AutoShape 18"/>
          <p:cNvSpPr>
            <a:spLocks noChangeArrowheads="1"/>
          </p:cNvSpPr>
          <p:nvPr/>
        </p:nvSpPr>
        <p:spPr bwMode="auto">
          <a:xfrm>
            <a:off x="250825" y="3068638"/>
            <a:ext cx="3889375" cy="3600450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связанны 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с непосредственным 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физическим 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доступом 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к элементам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информационной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системы </a:t>
            </a: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643438" y="2060575"/>
            <a:ext cx="3889375" cy="1008063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200">
                <a:solidFill>
                  <a:srgbClr val="0000CC"/>
                </a:solidFill>
                <a:latin typeface="Comic Sans MS" pitchFamily="66" charset="0"/>
              </a:rPr>
              <a:t>Косвенные</a:t>
            </a:r>
          </a:p>
        </p:txBody>
      </p:sp>
      <p:sp>
        <p:nvSpPr>
          <p:cNvPr id="6" name="AutoShape 20"/>
          <p:cNvSpPr>
            <a:spLocks noChangeArrowheads="1"/>
          </p:cNvSpPr>
          <p:nvPr/>
        </p:nvSpPr>
        <p:spPr bwMode="auto">
          <a:xfrm>
            <a:off x="4643438" y="3068638"/>
            <a:ext cx="3889375" cy="3600450"/>
          </a:xfrm>
          <a:prstGeom prst="flowChartDocumen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без физического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доступа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(электромагнитные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наводки,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прослушивание,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видеонаблюдение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Comic Sans MS" pitchFamily="66" charset="0"/>
              </a:rPr>
              <a:t>и т.д.) 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268538" y="1785926"/>
            <a:ext cx="431800" cy="274648"/>
          </a:xfrm>
          <a:prstGeom prst="downArrow">
            <a:avLst>
              <a:gd name="adj1" fmla="val 27944"/>
              <a:gd name="adj2" fmla="val 250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215074" y="1785926"/>
            <a:ext cx="431800" cy="288924"/>
          </a:xfrm>
          <a:prstGeom prst="downArrow">
            <a:avLst>
              <a:gd name="adj1" fmla="val 27944"/>
              <a:gd name="adj2" fmla="val 25000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001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Непосредственные каналы утечки информации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120676"/>
            <a:ext cx="85725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CC"/>
              </a:buClr>
              <a:buFont typeface="Wingdings" pitchFamily="2" charset="2"/>
              <a:buNone/>
            </a:pPr>
            <a:r>
              <a:rPr lang="ru-RU" sz="2800" dirty="0" smtClean="0">
                <a:solidFill>
                  <a:srgbClr val="660066"/>
                </a:solidFill>
                <a:latin typeface="Comic Sans MS" pitchFamily="66" charset="0"/>
              </a:rPr>
              <a:t>Не требующие изменения элементов</a:t>
            </a:r>
          </a:p>
          <a:p>
            <a:pPr algn="ctr">
              <a:buClr>
                <a:srgbClr val="0000CC"/>
              </a:buClr>
              <a:buFont typeface="Wingdings" pitchFamily="2" charset="2"/>
              <a:buNone/>
            </a:pPr>
            <a:r>
              <a:rPr lang="ru-RU" sz="2800" dirty="0" smtClean="0">
                <a:solidFill>
                  <a:srgbClr val="660066"/>
                </a:solidFill>
                <a:latin typeface="Comic Sans MS" pitchFamily="66" charset="0"/>
              </a:rPr>
              <a:t>информационной системы</a:t>
            </a:r>
          </a:p>
          <a:p>
            <a:pPr algn="just"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хищение носителей информации;</a:t>
            </a:r>
          </a:p>
          <a:p>
            <a:pPr algn="just"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сбор производственных отходов с информацией;</a:t>
            </a:r>
          </a:p>
          <a:p>
            <a:pPr algn="just"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намеренное копирование файлов;</a:t>
            </a:r>
          </a:p>
          <a:p>
            <a:pPr algn="just"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чтение остаточной информации после работы другого пользователя;</a:t>
            </a:r>
          </a:p>
          <a:p>
            <a:pPr algn="just"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намеренное использование незаблокированных терминалов других пользователей;</a:t>
            </a:r>
          </a:p>
          <a:p>
            <a:pPr algn="just"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маскировка под других пользователей;</a:t>
            </a:r>
          </a:p>
          <a:p>
            <a:pPr algn="just"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обход средств разграничения доступа.</a:t>
            </a:r>
            <a:endParaRPr lang="ru-RU" sz="2800" dirty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Непосредственные каналы утечки информации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142984"/>
            <a:ext cx="878687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0000CC"/>
              </a:buClr>
              <a:buFont typeface="Wingdings" pitchFamily="2" charset="2"/>
              <a:buNone/>
            </a:pPr>
            <a:r>
              <a:rPr lang="ru-RU" sz="2800" dirty="0" smtClean="0">
                <a:solidFill>
                  <a:srgbClr val="660066"/>
                </a:solidFill>
                <a:latin typeface="Comic Sans MS" pitchFamily="66" charset="0"/>
              </a:rPr>
              <a:t>Предполагающие изменение элементов</a:t>
            </a:r>
          </a:p>
          <a:p>
            <a:pPr algn="ctr">
              <a:lnSpc>
                <a:spcPct val="90000"/>
              </a:lnSpc>
              <a:buClr>
                <a:srgbClr val="0000CC"/>
              </a:buClr>
              <a:buFont typeface="Wingdings" pitchFamily="2" charset="2"/>
              <a:buNone/>
            </a:pPr>
            <a:r>
              <a:rPr lang="ru-RU" sz="2800" dirty="0" smtClean="0">
                <a:solidFill>
                  <a:srgbClr val="660066"/>
                </a:solidFill>
                <a:latin typeface="Comic Sans MS" pitchFamily="66" charset="0"/>
              </a:rPr>
              <a:t>информационной системы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260988"/>
            <a:ext cx="850112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незаконное подключение специальной регистрирующей аппаратуры к устройствам связи;</a:t>
            </a:r>
          </a:p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злоумышленное изменение программ для выполнения ими несанкционированного копирования информации при её обработке;</a:t>
            </a:r>
          </a:p>
          <a:p>
            <a:pPr>
              <a:lnSpc>
                <a:spcPct val="90000"/>
              </a:lnSpc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злоумышленный вывод из строя средств защиты информации.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14290"/>
            <a:ext cx="885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Классификация атак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142984"/>
            <a:ext cx="87154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По месту возникновения</a:t>
            </a:r>
          </a:p>
          <a:p>
            <a:pPr lvl="1">
              <a:buClr>
                <a:srgbClr val="9933FF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локальные</a:t>
            </a:r>
          </a:p>
          <a:p>
            <a:pPr lvl="1">
              <a:buClr>
                <a:srgbClr val="9933FF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удалённые или сетевые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По воздействию на ИС</a:t>
            </a:r>
          </a:p>
          <a:p>
            <a:pPr lvl="1">
              <a:buClr>
                <a:srgbClr val="9933FF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активные</a:t>
            </a:r>
          </a:p>
          <a:p>
            <a:pPr lvl="1">
              <a:buClr>
                <a:srgbClr val="9933FF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пассивные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Comic Sans MS" pitchFamily="66" charset="0"/>
              </a:rPr>
              <a:t>По направленности</a:t>
            </a:r>
          </a:p>
          <a:p>
            <a:pPr lvl="1">
              <a:buClr>
                <a:srgbClr val="9933FF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атаки на уровне операционной системы</a:t>
            </a:r>
          </a:p>
          <a:p>
            <a:pPr lvl="1">
              <a:buClr>
                <a:srgbClr val="9933FF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атаки на уровне сетевого ПО</a:t>
            </a:r>
          </a:p>
          <a:p>
            <a:pPr lvl="1">
              <a:buClr>
                <a:srgbClr val="9933FF"/>
              </a:buClr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CC"/>
                </a:solidFill>
                <a:latin typeface="Comic Sans MS" pitchFamily="66" charset="0"/>
              </a:rPr>
              <a:t> атаки на уровне СУБД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3. Задачи и методы информационной безопасности.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000108"/>
            <a:ext cx="748794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b="1" i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Задачи информационной безопасности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571612"/>
            <a:ext cx="87154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Секретность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(confidentiality)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Целостность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(data integrity)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Идентификация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(identification)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Аутентификация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(authentication)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Уполномочивание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(authorization)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Контроль доступа (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access control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)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Право собственности (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ownership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)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Сертификация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(certification)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Электронная подпись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(signature)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err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Неотказуемость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(non-repudiation)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Датирование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(time stamping)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Расписка в получении (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receipt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)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Аннулирование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(annul);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Анонимность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 (anonymity);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Свидетельствование (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witnessing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)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.</a:t>
            </a:r>
            <a:endParaRPr lang="ru-RU" sz="2400" i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Введение в информационную безопасность.</a:t>
            </a:r>
            <a:endParaRPr lang="ru-RU" sz="2500" b="1" i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764704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развитием информационных технологий и глобальных коммуникаций возникла необходимость защищать открытую информацию, обеспечивать стабильность работы информационных систем и сетей, защищать права на информацию и защищать человека от информации. Все это входит в понятие информационная безопасность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Неизбежность </a:t>
            </a:r>
            <a:r>
              <a:rPr lang="ru-RU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целесообразность использования информационных технологий и глобальных коммуникаций влечет за собой неотвратимость угроз информационной безопасности. Каждый из нас, любое ведомство, страна и мировое сообщество сталкивается с этими угрозами и не осознавать это опасно.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2" name="AutoShape 6"/>
          <p:cNvSpPr>
            <a:spLocks noChangeArrowheads="1"/>
          </p:cNvSpPr>
          <p:nvPr/>
        </p:nvSpPr>
        <p:spPr bwMode="auto">
          <a:xfrm>
            <a:off x="2339975" y="115888"/>
            <a:ext cx="4464050" cy="1296987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7813"/>
            <a:ext cx="6335713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6600CC"/>
                </a:solidFill>
              </a:rPr>
              <a:t>Методы защиты информации</a:t>
            </a:r>
          </a:p>
        </p:txBody>
      </p:sp>
      <p:sp>
        <p:nvSpPr>
          <p:cNvPr id="183303" name="AutoShape 7"/>
          <p:cNvSpPr>
            <a:spLocks noChangeArrowheads="1"/>
          </p:cNvSpPr>
          <p:nvPr/>
        </p:nvSpPr>
        <p:spPr bwMode="auto">
          <a:xfrm>
            <a:off x="250825" y="2636838"/>
            <a:ext cx="4176713" cy="12969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3300"/>
                </a:solidFill>
                <a:latin typeface="Garamond" pitchFamily="18" charset="0"/>
              </a:rPr>
              <a:t>Законодательные</a:t>
            </a:r>
          </a:p>
        </p:txBody>
      </p:sp>
      <p:sp>
        <p:nvSpPr>
          <p:cNvPr id="183305" name="AutoShape 9"/>
          <p:cNvSpPr>
            <a:spLocks noChangeArrowheads="1"/>
          </p:cNvSpPr>
          <p:nvPr/>
        </p:nvSpPr>
        <p:spPr bwMode="auto">
          <a:xfrm>
            <a:off x="2627313" y="4724400"/>
            <a:ext cx="3671887" cy="1296988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3300"/>
                </a:solidFill>
                <a:latin typeface="Garamond" pitchFamily="18" charset="0"/>
              </a:rPr>
              <a:t>Технические</a:t>
            </a:r>
          </a:p>
        </p:txBody>
      </p:sp>
      <p:sp>
        <p:nvSpPr>
          <p:cNvPr id="183306" name="AutoShape 10"/>
          <p:cNvSpPr>
            <a:spLocks noChangeArrowheads="1"/>
          </p:cNvSpPr>
          <p:nvPr/>
        </p:nvSpPr>
        <p:spPr bwMode="auto">
          <a:xfrm>
            <a:off x="4859338" y="2636838"/>
            <a:ext cx="4140200" cy="12969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rgbClr val="66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>
                <a:solidFill>
                  <a:srgbClr val="003300"/>
                </a:solidFill>
                <a:latin typeface="Garamond" pitchFamily="18" charset="0"/>
              </a:rPr>
              <a:t>Административные</a:t>
            </a:r>
          </a:p>
        </p:txBody>
      </p:sp>
      <p:sp>
        <p:nvSpPr>
          <p:cNvPr id="183308" name="Rectangle 12"/>
          <p:cNvSpPr>
            <a:spLocks noChangeArrowheads="1"/>
          </p:cNvSpPr>
          <p:nvPr/>
        </p:nvSpPr>
        <p:spPr bwMode="auto">
          <a:xfrm>
            <a:off x="3059113" y="1844675"/>
            <a:ext cx="3095625" cy="71438"/>
          </a:xfrm>
          <a:prstGeom prst="rect">
            <a:avLst/>
          </a:prstGeom>
          <a:solidFill>
            <a:srgbClr val="99CCFF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7" name="AutoShape 11"/>
          <p:cNvSpPr>
            <a:spLocks noChangeArrowheads="1"/>
          </p:cNvSpPr>
          <p:nvPr/>
        </p:nvSpPr>
        <p:spPr bwMode="auto">
          <a:xfrm>
            <a:off x="4500563" y="1412875"/>
            <a:ext cx="287337" cy="3384550"/>
          </a:xfrm>
          <a:prstGeom prst="downArrow">
            <a:avLst>
              <a:gd name="adj1" fmla="val 50000"/>
              <a:gd name="adj2" fmla="val 294476"/>
            </a:avLst>
          </a:prstGeom>
          <a:solidFill>
            <a:srgbClr val="99CCFF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09" name="AutoShape 13"/>
          <p:cNvSpPr>
            <a:spLocks noChangeArrowheads="1"/>
          </p:cNvSpPr>
          <p:nvPr/>
        </p:nvSpPr>
        <p:spPr bwMode="auto">
          <a:xfrm>
            <a:off x="2987675" y="1844675"/>
            <a:ext cx="215900" cy="792163"/>
          </a:xfrm>
          <a:prstGeom prst="downArrow">
            <a:avLst>
              <a:gd name="adj1" fmla="val 50000"/>
              <a:gd name="adj2" fmla="val 91728"/>
            </a:avLst>
          </a:prstGeom>
          <a:solidFill>
            <a:srgbClr val="99CCFF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>
            <a:off x="6084888" y="1844675"/>
            <a:ext cx="215900" cy="792163"/>
          </a:xfrm>
          <a:prstGeom prst="downArrow">
            <a:avLst>
              <a:gd name="adj1" fmla="val 50000"/>
              <a:gd name="adj2" fmla="val 91728"/>
            </a:avLst>
          </a:prstGeom>
          <a:solidFill>
            <a:srgbClr val="99CCFF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563938" y="3068638"/>
            <a:ext cx="1336675" cy="1382712"/>
            <a:chOff x="1632" y="1248"/>
            <a:chExt cx="2682" cy="2286"/>
          </a:xfrm>
        </p:grpSpPr>
        <p:sp>
          <p:nvSpPr>
            <p:cNvPr id="184341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CFFCC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84342" name="AutoShape 22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99CC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CC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184343" name="AutoShape 23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85165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>
                <a:solidFill>
                  <a:srgbClr val="6600CC"/>
                </a:solidFill>
              </a:rPr>
              <a:t>Технические методы защиты информации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1612900"/>
          </a:xfrm>
        </p:spPr>
        <p:txBody>
          <a:bodyPr>
            <a:normAutofit lnSpcReduction="10000"/>
          </a:bodyPr>
          <a:lstStyle/>
          <a:p>
            <a:pPr>
              <a:buClr>
                <a:srgbClr val="6600CC"/>
              </a:buClr>
              <a:buFont typeface="Wingdings" pitchFamily="2" charset="2"/>
              <a:buChar char="Ø"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Устранение человеческого фактора</a:t>
            </a:r>
          </a:p>
          <a:p>
            <a:pPr>
              <a:buClr>
                <a:srgbClr val="6600CC"/>
              </a:buClr>
              <a:buFont typeface="Wingdings" pitchFamily="2" charset="2"/>
              <a:buChar char="Ø"/>
            </a:pP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Ставиться некоторая сложная техническая задача</a:t>
            </a:r>
          </a:p>
        </p:txBody>
      </p:sp>
      <p:pic>
        <p:nvPicPr>
          <p:cNvPr id="18433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2781300"/>
            <a:ext cx="130333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31" name="Picture 11" descr="j019538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868863"/>
            <a:ext cx="1620838" cy="1655762"/>
          </a:xfrm>
          <a:prstGeom prst="rect">
            <a:avLst/>
          </a:prstGeom>
          <a:noFill/>
        </p:spPr>
      </p:pic>
      <p:pic>
        <p:nvPicPr>
          <p:cNvPr id="184332" name="Picture 12" descr="j021769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076700"/>
            <a:ext cx="1747837" cy="1693863"/>
          </a:xfrm>
          <a:prstGeom prst="rect">
            <a:avLst/>
          </a:prstGeom>
          <a:noFill/>
        </p:spPr>
      </p:pic>
      <p:pic>
        <p:nvPicPr>
          <p:cNvPr id="184325" name="Picture 5" descr="j028575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3789363"/>
            <a:ext cx="1824037" cy="1120775"/>
          </a:xfrm>
          <a:prstGeom prst="rect">
            <a:avLst/>
          </a:prstGeom>
          <a:noFill/>
        </p:spPr>
      </p:pic>
      <p:sp>
        <p:nvSpPr>
          <p:cNvPr id="184334" name="Lock"/>
          <p:cNvSpPr>
            <a:spLocks noEditPoints="1" noChangeArrowheads="1"/>
          </p:cNvSpPr>
          <p:nvPr/>
        </p:nvSpPr>
        <p:spPr bwMode="auto">
          <a:xfrm>
            <a:off x="3924300" y="3213100"/>
            <a:ext cx="720725" cy="12954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FF0000">
              <a:alpha val="50000"/>
            </a:srgb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84335" name="AutoShape 15"/>
          <p:cNvCxnSpPr>
            <a:cxnSpLocks noChangeShapeType="1"/>
            <a:stCxn id="0" idx="1"/>
            <a:endCxn id="0" idx="3"/>
          </p:cNvCxnSpPr>
          <p:nvPr/>
        </p:nvCxnSpPr>
        <p:spPr bwMode="auto">
          <a:xfrm rot="10800000">
            <a:off x="2435225" y="4349750"/>
            <a:ext cx="3505200" cy="134778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36" name="AutoShape 16"/>
          <p:cNvCxnSpPr>
            <a:cxnSpLocks noChangeShapeType="1"/>
            <a:stCxn id="0" idx="1"/>
            <a:endCxn id="184334" idx="1"/>
          </p:cNvCxnSpPr>
          <p:nvPr/>
        </p:nvCxnSpPr>
        <p:spPr bwMode="auto">
          <a:xfrm rot="10800000" flipV="1">
            <a:off x="4664075" y="3538538"/>
            <a:ext cx="2355850" cy="250825"/>
          </a:xfrm>
          <a:prstGeom prst="curvedConnector3">
            <a:avLst>
              <a:gd name="adj1" fmla="val 50403"/>
            </a:avLst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37" name="AutoShape 17"/>
          <p:cNvCxnSpPr>
            <a:cxnSpLocks noChangeShapeType="1"/>
            <a:stCxn id="184334" idx="3"/>
            <a:endCxn id="0" idx="3"/>
          </p:cNvCxnSpPr>
          <p:nvPr/>
        </p:nvCxnSpPr>
        <p:spPr bwMode="auto">
          <a:xfrm rot="10800000" flipV="1">
            <a:off x="2435225" y="3789363"/>
            <a:ext cx="1470025" cy="560387"/>
          </a:xfrm>
          <a:prstGeom prst="curvedConnector3">
            <a:avLst>
              <a:gd name="adj1" fmla="val 49352"/>
            </a:avLst>
          </a:prstGeom>
          <a:noFill/>
          <a:ln w="28575" cap="rnd">
            <a:solidFill>
              <a:srgbClr val="0000CC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184338" name="Text Box 18"/>
          <p:cNvSpPr txBox="1">
            <a:spLocks noChangeArrowheads="1"/>
          </p:cNvSpPr>
          <p:nvPr/>
        </p:nvSpPr>
        <p:spPr bwMode="auto">
          <a:xfrm>
            <a:off x="6300788" y="4149725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Comic Sans MS" pitchFamily="66" charset="0"/>
              </a:rPr>
              <a:t>Злоумышленник</a:t>
            </a:r>
          </a:p>
        </p:txBody>
      </p:sp>
      <p:sp>
        <p:nvSpPr>
          <p:cNvPr id="184339" name="Text Box 19"/>
          <p:cNvSpPr txBox="1">
            <a:spLocks noChangeArrowheads="1"/>
          </p:cNvSpPr>
          <p:nvPr/>
        </p:nvSpPr>
        <p:spPr bwMode="auto">
          <a:xfrm>
            <a:off x="4787900" y="64008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FF00"/>
                </a:solidFill>
                <a:latin typeface="Comic Sans MS" pitchFamily="66" charset="0"/>
              </a:rPr>
              <a:t>Легальный пользователь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>
                <a:solidFill>
                  <a:srgbClr val="6600CC"/>
                </a:solidFill>
              </a:rPr>
              <a:t>Технические методы защиты информации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Без математического обоснования (черный ящик)</a:t>
            </a:r>
          </a:p>
          <a:p>
            <a:pPr>
              <a:buClr>
                <a:srgbClr val="0000CC"/>
              </a:buClr>
              <a:buFont typeface="Wingdings" pitchFamily="2" charset="2"/>
              <a:buChar char="Ø"/>
            </a:pPr>
            <a:endParaRPr lang="ru-RU" sz="240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buClr>
                <a:srgbClr val="0000CC"/>
              </a:buClr>
              <a:buFont typeface="Wingdings" pitchFamily="2" charset="2"/>
              <a:buNone/>
            </a:pPr>
            <a:endParaRPr lang="ru-RU" sz="240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buClr>
                <a:srgbClr val="0000CC"/>
              </a:buClr>
              <a:buFont typeface="Wingdings" pitchFamily="2" charset="2"/>
              <a:buNone/>
            </a:pPr>
            <a:endParaRPr lang="ru-RU" sz="240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buClr>
                <a:srgbClr val="0000CC"/>
              </a:buClr>
              <a:buFont typeface="Wingdings" pitchFamily="2" charset="2"/>
              <a:buChar char="Ø"/>
            </a:pP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С математическим обоснованием (криптография)</a:t>
            </a:r>
          </a:p>
        </p:txBody>
      </p:sp>
      <p:graphicFrame>
        <p:nvGraphicFramePr>
          <p:cNvPr id="190478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6604000" y="2573338"/>
          <a:ext cx="127000" cy="241300"/>
        </p:xfrm>
        <a:graphic>
          <a:graphicData uri="http://schemas.openxmlformats.org/presentationml/2006/ole">
            <p:oleObj spid="_x0000_s25602" name="Формула" r:id="rId3" imgW="126720" imgH="241200" progId="Equation.3">
              <p:embed/>
            </p:oleObj>
          </a:graphicData>
        </a:graphic>
      </p:graphicFrame>
      <p:sp>
        <p:nvSpPr>
          <p:cNvPr id="190469" name="AutoShape 5"/>
          <p:cNvSpPr>
            <a:spLocks noChangeArrowheads="1"/>
          </p:cNvSpPr>
          <p:nvPr/>
        </p:nvSpPr>
        <p:spPr bwMode="auto">
          <a:xfrm>
            <a:off x="971550" y="2852738"/>
            <a:ext cx="2376488" cy="1008062"/>
          </a:xfrm>
          <a:prstGeom prst="rightArrow">
            <a:avLst>
              <a:gd name="adj1" fmla="val 50000"/>
              <a:gd name="adj2" fmla="val 58937"/>
            </a:avLst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0000CC"/>
                </a:solidFill>
              </a:rPr>
              <a:t>запрос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3348038" y="2636838"/>
            <a:ext cx="2376487" cy="1223962"/>
          </a:xfrm>
          <a:prstGeom prst="rect">
            <a:avLst/>
          </a:prstGeom>
          <a:solidFill>
            <a:schemeClr val="tx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190471" name="AutoShape 7"/>
          <p:cNvSpPr>
            <a:spLocks noChangeArrowheads="1"/>
          </p:cNvSpPr>
          <p:nvPr/>
        </p:nvSpPr>
        <p:spPr bwMode="auto">
          <a:xfrm>
            <a:off x="1403350" y="40052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0472" name="AutoShape 8"/>
          <p:cNvSpPr>
            <a:spLocks noChangeArrowheads="1"/>
          </p:cNvSpPr>
          <p:nvPr/>
        </p:nvSpPr>
        <p:spPr bwMode="auto">
          <a:xfrm>
            <a:off x="5724525" y="2779713"/>
            <a:ext cx="2808288" cy="1081087"/>
          </a:xfrm>
          <a:prstGeom prst="rightArrow">
            <a:avLst>
              <a:gd name="adj1" fmla="val 50000"/>
              <a:gd name="adj2" fmla="val 64941"/>
            </a:avLst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00CC"/>
                </a:solidFill>
              </a:rPr>
              <a:t>информация</a:t>
            </a:r>
          </a:p>
        </p:txBody>
      </p:sp>
      <p:sp>
        <p:nvSpPr>
          <p:cNvPr id="190475" name="AutoShape 11"/>
          <p:cNvSpPr>
            <a:spLocks noChangeArrowheads="1"/>
          </p:cNvSpPr>
          <p:nvPr/>
        </p:nvSpPr>
        <p:spPr bwMode="auto">
          <a:xfrm>
            <a:off x="971550" y="5445125"/>
            <a:ext cx="2376488" cy="1008063"/>
          </a:xfrm>
          <a:prstGeom prst="rightArrow">
            <a:avLst>
              <a:gd name="adj1" fmla="val 50000"/>
              <a:gd name="adj2" fmla="val 58937"/>
            </a:avLst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0000CC"/>
                </a:solidFill>
              </a:rPr>
              <a:t>запрос</a:t>
            </a: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3348038" y="5229225"/>
            <a:ext cx="2376487" cy="1223963"/>
          </a:xfrm>
          <a:prstGeom prst="rect">
            <a:avLst/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6000">
              <a:solidFill>
                <a:srgbClr val="FF3300"/>
              </a:solidFill>
            </a:endParaRPr>
          </a:p>
        </p:txBody>
      </p:sp>
      <p:sp>
        <p:nvSpPr>
          <p:cNvPr id="190477" name="AutoShape 13"/>
          <p:cNvSpPr>
            <a:spLocks noChangeArrowheads="1"/>
          </p:cNvSpPr>
          <p:nvPr/>
        </p:nvSpPr>
        <p:spPr bwMode="auto">
          <a:xfrm>
            <a:off x="5724525" y="5372100"/>
            <a:ext cx="2808288" cy="1081088"/>
          </a:xfrm>
          <a:prstGeom prst="rightArrow">
            <a:avLst>
              <a:gd name="adj1" fmla="val 50000"/>
              <a:gd name="adj2" fmla="val 64941"/>
            </a:avLst>
          </a:prstGeom>
          <a:solidFill>
            <a:srgbClr val="99CCFF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00CC"/>
                </a:solidFill>
              </a:rPr>
              <a:t>информация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0483" name="Object 19"/>
          <p:cNvGraphicFramePr>
            <a:graphicFrameLocks noChangeAspect="1"/>
          </p:cNvGraphicFramePr>
          <p:nvPr/>
        </p:nvGraphicFramePr>
        <p:xfrm>
          <a:off x="3851275" y="5373688"/>
          <a:ext cx="1512888" cy="935037"/>
        </p:xfrm>
        <a:graphic>
          <a:graphicData uri="http://schemas.openxmlformats.org/presentationml/2006/ole">
            <p:oleObj spid="_x0000_s25603" name="Формула" r:id="rId4" imgW="685800" imgH="520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b="1">
                <a:solidFill>
                  <a:srgbClr val="FF3300"/>
                </a:solidFill>
                <a:latin typeface="Comic Sans MS" pitchFamily="66" charset="0"/>
              </a:rPr>
              <a:t>препятствие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– метод физического преграждения пути злоумышленнику к информации;</a:t>
            </a:r>
            <a:endParaRPr lang="ru-RU" sz="2400" b="1">
              <a:solidFill>
                <a:srgbClr val="0000CC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b="1">
                <a:solidFill>
                  <a:srgbClr val="FF3300"/>
                </a:solidFill>
                <a:latin typeface="Comic Sans MS" pitchFamily="66" charset="0"/>
              </a:rPr>
              <a:t>управление доступом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– метод защиты с помощью регулирования использования информационных ресурсов системы;</a:t>
            </a:r>
            <a:endParaRPr lang="ru-RU" sz="2400" b="1">
              <a:solidFill>
                <a:srgbClr val="0000CC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b="1">
                <a:solidFill>
                  <a:srgbClr val="FF3300"/>
                </a:solidFill>
                <a:latin typeface="Comic Sans MS" pitchFamily="66" charset="0"/>
              </a:rPr>
              <a:t>маскировка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– метод защиты информации путем ее криптографического преобразования;</a:t>
            </a:r>
            <a:endParaRPr lang="ru-RU" sz="2400" b="1">
              <a:solidFill>
                <a:srgbClr val="0000CC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ru-RU" sz="2400" b="1">
                <a:solidFill>
                  <a:srgbClr val="FF3300"/>
                </a:solidFill>
                <a:latin typeface="Comic Sans MS" pitchFamily="66" charset="0"/>
              </a:rPr>
              <a:t>регламентация</a:t>
            </a:r>
            <a:r>
              <a:rPr lang="ru-RU" sz="2400">
                <a:solidFill>
                  <a:srgbClr val="0000CC"/>
                </a:solidFill>
                <a:latin typeface="Comic Sans MS" pitchFamily="66" charset="0"/>
              </a:rPr>
              <a:t> – метод защиты информации, создающий условия автоматизированной обработки, при которых возможности несанкционированного доступа сводится к минимуму;</a:t>
            </a:r>
            <a:endParaRPr lang="ru-RU" sz="2400" b="1">
              <a:solidFill>
                <a:srgbClr val="0000CC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Clr>
                <a:srgbClr val="0000CC"/>
              </a:buClr>
              <a:buFont typeface="Wingdings" pitchFamily="2" charset="2"/>
              <a:buNone/>
            </a:pPr>
            <a:endParaRPr lang="ru-RU" sz="2000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title"/>
          </p:nvPr>
        </p:nvSpPr>
        <p:spPr>
          <a:xfrm>
            <a:off x="971550" y="277813"/>
            <a:ext cx="6840538" cy="1139825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ru-RU" sz="3200" b="1">
                <a:solidFill>
                  <a:srgbClr val="6600CC"/>
                </a:solidFill>
              </a:rPr>
              <a:t>Методы обеспечения информационной безопасности</a:t>
            </a:r>
            <a:r>
              <a:rPr lang="ru-RU" sz="400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7813"/>
            <a:ext cx="6408738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>
                <a:solidFill>
                  <a:srgbClr val="6600CC"/>
                </a:solidFill>
              </a:rPr>
              <a:t>Методы обеспечения информационной безопасности</a:t>
            </a:r>
            <a:r>
              <a:rPr lang="ru-RU" sz="4000"/>
              <a:t> 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928802"/>
            <a:ext cx="8229600" cy="3887788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spcBef>
                <a:spcPct val="0"/>
              </a:spcBef>
              <a:buClr>
                <a:srgbClr val="0000CC"/>
              </a:buClr>
              <a:buFont typeface="Wingdings" pitchFamily="2" charset="2"/>
              <a:buNone/>
            </a:pPr>
            <a:r>
              <a:rPr lang="ru-RU" sz="2400" b="1" dirty="0">
                <a:solidFill>
                  <a:srgbClr val="FF3300"/>
                </a:solidFill>
                <a:latin typeface="Comic Sans MS" pitchFamily="66" charset="0"/>
              </a:rPr>
              <a:t>принуждение</a:t>
            </a:r>
            <a:r>
              <a:rPr lang="ru-RU" sz="2400" dirty="0">
                <a:solidFill>
                  <a:srgbClr val="0000CC"/>
                </a:solidFill>
                <a:latin typeface="Comic Sans MS" pitchFamily="66" charset="0"/>
              </a:rPr>
              <a:t> – метод защиты, при котором персонал вынужден соблюдать правила обработки, передачи и использования информации;</a:t>
            </a:r>
          </a:p>
          <a:p>
            <a:pPr>
              <a:spcBef>
                <a:spcPct val="0"/>
              </a:spcBef>
              <a:buClr>
                <a:srgbClr val="0000CC"/>
              </a:buClr>
              <a:buFont typeface="Wingdings" pitchFamily="2" charset="2"/>
              <a:buNone/>
            </a:pPr>
            <a:r>
              <a:rPr lang="ru-RU" sz="2400" b="1" dirty="0">
                <a:solidFill>
                  <a:srgbClr val="FF3300"/>
                </a:solidFill>
                <a:latin typeface="Comic Sans MS" pitchFamily="66" charset="0"/>
              </a:rPr>
              <a:t>побуждение</a:t>
            </a:r>
            <a:r>
              <a:rPr lang="ru-RU" sz="2400" dirty="0">
                <a:solidFill>
                  <a:srgbClr val="0000CC"/>
                </a:solidFill>
                <a:latin typeface="Comic Sans MS" pitchFamily="66" charset="0"/>
              </a:rPr>
              <a:t> – метод защиты, при котором пользователь побуждается не нарушать режимы обработки, передачи и использования информации за счет соблюдения этических и моральных норм</a:t>
            </a:r>
            <a:r>
              <a:rPr lang="ru-RU" sz="24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Потеря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информации в личном компьютере в результате проникновения вируса ощутима для его владельца, но нарушение работы систем государственного управления, систем жизнеобеспечения задевает интересы общества, национальные интересы в целом. Надо отдавать себе отчет, что в настоящее время реализуют угрозы информационной безопасности не только или не столько "хулиганы" - хакеры. Соответствующие технологии широко используются в конкурентной борьбе, а также военными организациями и спецслужбами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различных стран.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8604" y="3789040"/>
            <a:ext cx="3925396" cy="2647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40576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76206"/>
            <a:ext cx="8784976" cy="675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Характер проблемы обеспечения ИБ</a:t>
            </a:r>
          </a:p>
          <a:p>
            <a:pPr marL="0" marR="0" lvl="0" indent="0" algn="just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Сложность противодействия угрозам ИБ определяется характером проблемы.</a:t>
            </a:r>
          </a:p>
          <a:p>
            <a:pPr marL="0" marR="0" lvl="0" indent="0" algn="just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Прежде всего, угрозы глобальны, они касаются каждого, поскольку все мы имеем дело с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информацией.</a:t>
            </a:r>
          </a:p>
          <a:p>
            <a:pPr marL="0" marR="0" lvl="0" indent="0" algn="just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Во-вторых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эти угрозы трансграничны, что существенно затрудняет организацию противодействия, поскольку требует объединения регламентированных правовыми документами усилий различных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стран.</a:t>
            </a:r>
          </a:p>
          <a:p>
            <a:pPr marL="0" marR="0" lvl="0" indent="0" algn="just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способы реализации угроз информационной безопасности и формы их проявления постоянно совершенствуются, а система противодействия, фактически, только реагирует на известные угрозы и постфактум ищет способы их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отражения.</a:t>
            </a:r>
          </a:p>
          <a:p>
            <a:pPr marL="0" marR="0" lvl="0" indent="0" algn="just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Наконец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высокая технологичность этих угроз требует адекватных мер противодействия, предъявляет требования к квалификации специалистов по информационной безопасности, материально-техническому и кадровому обеспечению правоохранительных органов и спецслужб.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500" b="1" i="1" dirty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2. Основные противники и </a:t>
            </a:r>
            <a:r>
              <a:rPr lang="ru-RU" sz="2500" b="1" i="1" dirty="0" smtClean="0">
                <a:solidFill>
                  <a:schemeClr val="tx2"/>
                </a:solidFill>
                <a:latin typeface="Arial Black" pitchFamily="34" charset="0"/>
                <a:cs typeface="Times New Roman" pitchFamily="18" charset="0"/>
              </a:rPr>
              <a:t>угрозы ИБ.</a:t>
            </a:r>
            <a:endParaRPr lang="ru-RU" sz="2500" b="1" i="1" dirty="0">
              <a:solidFill>
                <a:schemeClr val="tx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008" y="764704"/>
            <a:ext cx="8928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Под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информационной безопасностью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мы будем понимать защищенность информации и поддерживающей инфраструктуры от случайных или преднамеренных воздействий естественного или искусственного характера, которые могут нанести неприемлемый ущерб субъектам информационных отношений, в том числе владельцам и пользователям информации и поддерживающей инфраструктуры. </a:t>
            </a:r>
          </a:p>
          <a:p>
            <a:pPr algn="just"/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Защита информации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– это комплекс мероприятий, направленных на обеспечение информационной безопасности.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293096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Угроза ИБ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- это потенциальная возможность определенным образом нарушить информационную безопасность.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229200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Угроза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ИБ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потенциально возможное событие, действие, процесс или явление, которое может привести к изменению функционирования компьютерной системы.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784976" cy="675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Попытка реализации угрозы называется 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атакой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 а тот, кто предпринимает такую попытку, -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злоумышленником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Потенциальные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злоумышленники называются источниками угрозы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5000"/>
              </a:lnSpc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Чаще всего угроза является следствием наличия уязвимых мест в защите информационных систем (таких, например, как возможность доступа посторонних лиц к критически важному оборудованию или ошибки в программном обеспечении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95000"/>
              </a:lnSpc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Угрозы можно классифицировать по нескольким критериям:</a:t>
            </a:r>
          </a:p>
          <a:p>
            <a:pPr algn="just">
              <a:lnSpc>
                <a:spcPct val="95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аспекту информационной безопасности (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доступность, целостность, конфиденциальность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против которого угрозы направлены в первую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очередь;</a:t>
            </a:r>
          </a:p>
          <a:p>
            <a:pPr algn="just">
              <a:lnSpc>
                <a:spcPct val="95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компонентам информационных систем, на которые угрозы нацелены (данные, программы, аппаратура, поддерживающая инфраструктура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95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способу осуществления (случайные/преднамеренные, действия природного/техногенного характера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95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расположению источника угроз (внутри/вне рассматриваемой ИС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Основными характеристиками защищаемой информации являются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конфиденциальность, целостность и доступность.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Конфиденциальность информации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это известность её содержания только имеющим соответствующие полномочия субъектам.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Целостностью информации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называют неизменность информации в условиях её случайного и (или) преднамеренного искажения и разрушения. 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возможность получения информации или информационной услуги за приемлемое время.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j02830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81262" cy="24812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050" y="1643050"/>
            <a:ext cx="42686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Угроза нарушения конфиденциальности </a:t>
            </a:r>
            <a:r>
              <a:rPr lang="ru-RU" sz="2800" dirty="0" smtClean="0">
                <a:solidFill>
                  <a:schemeClr val="tx2"/>
                </a:solidFill>
              </a:rPr>
              <a:t>–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3000372"/>
            <a:ext cx="61436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Comic Sans MS" pitchFamily="66" charset="0"/>
              </a:rPr>
              <a:t>это угроза утечки информации ограниченного доступа, хранящейся в информационной системе или передающейся по каналам связи.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714612" y="571480"/>
            <a:ext cx="4176713" cy="1295400"/>
          </a:xfrm>
          <a:prstGeom prst="foldedCorner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Информация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23850" y="2276475"/>
            <a:ext cx="4176713" cy="1295400"/>
          </a:xfrm>
          <a:prstGeom prst="foldedCorner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Предметная</a:t>
            </a:r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323850" y="3573463"/>
            <a:ext cx="4176713" cy="2951162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содержит информацию,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раскрытие которой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может привести 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к ущербу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(экономическому,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моральному)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787900" y="2276475"/>
            <a:ext cx="4176713" cy="1295400"/>
          </a:xfrm>
          <a:prstGeom prst="foldedCorner">
            <a:avLst>
              <a:gd name="adj" fmla="val 12500"/>
            </a:avLst>
          </a:prstGeom>
          <a:solidFill>
            <a:srgbClr val="99CC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chemeClr val="accent2"/>
                </a:solidFill>
              </a:rPr>
              <a:t>Служебная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4787900" y="3573463"/>
            <a:ext cx="4176713" cy="2951162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раскрытие может 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привести к 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несанкционированному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 доступу </a:t>
            </a:r>
          </a:p>
          <a:p>
            <a:pPr algn="ctr"/>
            <a:r>
              <a:rPr lang="ru-RU" sz="2700" dirty="0">
                <a:solidFill>
                  <a:schemeClr val="accent2">
                    <a:lumMod val="50000"/>
                  </a:schemeClr>
                </a:solidFill>
              </a:rPr>
              <a:t>ко всей информации 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3000365" y="1844675"/>
            <a:ext cx="714380" cy="441317"/>
          </a:xfrm>
          <a:prstGeom prst="down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786446" y="1857364"/>
            <a:ext cx="858835" cy="428628"/>
          </a:xfrm>
          <a:prstGeom prst="down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1107</Words>
  <Application>Microsoft Office PowerPoint</Application>
  <PresentationFormat>Экран (4:3)</PresentationFormat>
  <Paragraphs>181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Каналы утечки информации</vt:lpstr>
      <vt:lpstr>Слайд 16</vt:lpstr>
      <vt:lpstr>Слайд 17</vt:lpstr>
      <vt:lpstr>Слайд 18</vt:lpstr>
      <vt:lpstr>Слайд 19</vt:lpstr>
      <vt:lpstr>Методы защиты информации</vt:lpstr>
      <vt:lpstr>Технические методы защиты информации</vt:lpstr>
      <vt:lpstr>Технические методы защиты информации</vt:lpstr>
      <vt:lpstr>Методы обеспечения информационной безопасности </vt:lpstr>
      <vt:lpstr>Методы обеспечения информационной безопасности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Насрулла</cp:lastModifiedBy>
  <cp:revision>44</cp:revision>
  <dcterms:created xsi:type="dcterms:W3CDTF">2011-05-18T14:22:36Z</dcterms:created>
  <dcterms:modified xsi:type="dcterms:W3CDTF">2012-05-13T11:08:22Z</dcterms:modified>
</cp:coreProperties>
</file>