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87" r:id="rId28"/>
    <p:sldId id="289" r:id="rId29"/>
    <p:sldId id="282" r:id="rId30"/>
    <p:sldId id="283" r:id="rId31"/>
    <p:sldId id="284" r:id="rId32"/>
    <p:sldId id="285" r:id="rId33"/>
    <p:sldId id="286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72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30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8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735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18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8757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60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46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8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58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88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03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05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0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3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0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4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2AF90-FA25-43EB-9BD1-61356F4C6F8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A58830-7FDA-4A7E-B08A-5CEEA57BE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9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73FAD3-0A9E-47E1-937E-8D775C89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90912" cy="1646302"/>
          </a:xfrm>
        </p:spPr>
        <p:txBody>
          <a:bodyPr/>
          <a:lstStyle/>
          <a:p>
            <a:pPr algn="ctr"/>
            <a:r>
              <a:rPr lang="ru-RU" sz="5400" b="1" i="0" u="none" strike="noStrike" baseline="0" dirty="0">
                <a:solidFill>
                  <a:srgbClr val="002060"/>
                </a:solidFill>
                <a:latin typeface="HeliosCond-Bold"/>
              </a:rPr>
              <a:t>ФУНКЦИОНАЛЬНЫЕ РЯДЫ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30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D622C-5304-4664-9E1D-E7998524C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60742" y="542442"/>
                <a:ext cx="9939000" cy="59358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п р е д е л е н и е  5.  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Функция вида</a:t>
                </a:r>
              </a:p>
              <a:p>
                <a:pPr marL="0" indent="0" algn="r">
                  <a:buNone/>
                </a:pP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+ … +</m:t>
                    </m:r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  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(6)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называется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й </a:t>
                </a:r>
                <a:r>
                  <a:rPr lang="ru-RU" sz="2800" i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частичной  суммой 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ряда (5).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О п р е д е л е н и е  6.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Говорят, что ряд (5) 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сходится в точке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если существует конечный предел </a:t>
                </a:r>
              </a:p>
              <a:p>
                <a:pPr marL="0" indent="0" algn="r">
                  <a:buNone/>
                </a:pP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(7)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называемый 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суммой  ряда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(5) в точке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При этом точка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называется 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точкой  сходимости  ряда</a:t>
                </a:r>
                <a:r>
                  <a:rPr lang="ru-RU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(5).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О п р е д е л е н и е  7.  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Функция вида</a:t>
                </a:r>
              </a:p>
              <a:p>
                <a:pPr marL="0" indent="0" algn="r">
                  <a:buNone/>
                </a:pPr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ru-RU" sz="2800" b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ru-RU" sz="28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ru-RU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ru-RU" sz="2800" b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ru-RU" sz="2800" b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d>
                          <m:dPr>
                            <m:ctrlPr>
                              <a:rPr lang="ru-RU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nary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                     (8)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называется  остатком  порядка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ряда  (5) в точке 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800" i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A0D622C-5304-4664-9E1D-E7998524C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42" y="542442"/>
                <a:ext cx="9939000" cy="5935850"/>
              </a:xfrm>
              <a:blipFill>
                <a:blip r:embed="rId2" cstate="print"/>
                <a:stretch>
                  <a:fillRect l="-1104" t="-1540" r="-1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411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2A9B34C-E48C-4A3B-83BB-309C992BE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2850" y="681925"/>
                <a:ext cx="10151394" cy="570337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3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Справедливо следующее свойство:  если ряд (5) сходится в точке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 числу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то при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→∞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остаток  ряда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стремится к нулю в точке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есть      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п р е д е л е н и е  8.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Множество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всех  точек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 которых ряд (5) сходится, называется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областью сходимости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ряда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(5).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 4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В частных случаях область сходимости функционального ряда может быть пустым множеством,  может принадлежать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или   может совпадать с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 5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Области определения функций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вида (7) и (8) совпадают с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областью сходимости ряда (5).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A9B34C-E48C-4A3B-83BB-309C992BE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2850" y="681925"/>
                <a:ext cx="10151394" cy="5703377"/>
              </a:xfrm>
              <a:blipFill>
                <a:blip r:embed="rId2" cstate="print"/>
                <a:stretch>
                  <a:fillRect l="-961" t="-1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790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158C2A3-F66B-49A3-929F-4B539F5D89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3850" y="449451"/>
                <a:ext cx="10058401" cy="55919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2.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область функционального ряда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𝑛𝑥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 абсолютный ряд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ru-RU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⁡(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𝑛𝑥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ru-RU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сходится  ( ряд Дирихле).  Т.е.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сходится в точке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первому признаку сравнения положительного ряда. Следовательно, при произвольном фиксированном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функциональный ряд сходится абсолютно  и для него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∞;+∞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∞;+∞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58C2A3-F66B-49A3-929F-4B539F5D89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3850" y="449451"/>
                <a:ext cx="10058401" cy="5591911"/>
              </a:xfrm>
              <a:blipFill>
                <a:blip r:embed="rId2" cstate="print"/>
                <a:stretch>
                  <a:fillRect l="-970" t="-872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359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1FACEC-68AC-4309-A298-D469F0B6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76" y="464949"/>
            <a:ext cx="10104894" cy="146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Равномерная  сходимость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функционального  ряда</a:t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800" b="1" dirty="0">
                <a:effectLst/>
                <a:latin typeface="Times New Roman" panose="02020603050405020304" pitchFamily="18" charset="0"/>
              </a:rPr>
              <a:t/>
            </a:r>
            <a:br>
              <a:rPr lang="ru-RU" sz="4800" b="1" dirty="0"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95C962-5950-4EDA-A4CB-AE4AD680E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1376" y="1270861"/>
                <a:ext cx="10662834" cy="512219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п р е д е л е н и е  9.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Если последовательность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частичных сумм ряда (5)  сходится равномерно  (сходится неравномерно) 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к своей предельной функции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то говорят, что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ряд (5)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сходится  равномерно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сходится  неравномерно), т.е.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𝜀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&gt;0 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  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𝜀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  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 е о р е м а  2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ru-RU" sz="24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критерий равномерной сходимости функционального ряда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  Для того чтобы функциональный ряд (5) сходился равномерно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необходимо и достаточно выполнения условия:</a:t>
                </a:r>
              </a:p>
              <a:p>
                <a:pPr marL="0" indent="0" algn="ct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&gt;0 ∃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𝜀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  ∀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95C962-5950-4EDA-A4CB-AE4AD680E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1376" y="1270861"/>
                <a:ext cx="10662834" cy="5122190"/>
              </a:xfrm>
              <a:blipFill>
                <a:blip r:embed="rId2" cstate="print"/>
                <a:stretch>
                  <a:fillRect l="-915" r="-1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161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42635-DDDA-4D52-B574-66756F70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352" y="418454"/>
            <a:ext cx="9655445" cy="1255363"/>
          </a:xfrm>
        </p:spPr>
        <p:txBody>
          <a:bodyPr>
            <a:normAutofit fontScale="90000"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Признак Вейерштрасса о равномерной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сходимости функционального  ряда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5A43E87-4DEB-4AF4-A356-3D2968B44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24366" y="1813302"/>
                <a:ext cx="9949912" cy="44790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 е о р е м а  3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признак Вейерштрасса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 Если члены функцио­нального ряда (5) удовлетворяют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неравенствам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  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, … −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члены некоторого сходящегося числового ряда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 ряд (5) сходится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равномерно.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Доказательство.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Пусть дано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𝜀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&gt;0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Так как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ru-R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сходится, то 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=0,</m:t>
                            </m:r>
                          </m:e>
                        </m:nary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т.е.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для всех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имеет место</a:t>
                </a:r>
              </a:p>
              <a:p>
                <a:pPr marL="0" lvl="0" indent="0">
                  <a:buClr>
                    <a:srgbClr val="5FCBEF"/>
                  </a:buClr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,</m:t>
                        </m:r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тогда в силу условия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  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будут выполнятся неравенства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5A43E87-4DEB-4AF4-A356-3D2968B44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4366" y="1813302"/>
                <a:ext cx="9949912" cy="4479010"/>
              </a:xfrm>
              <a:blipFill>
                <a:blip r:embed="rId2" cstate="print"/>
                <a:stretch>
                  <a:fillRect l="-980" t="-1088" r="-613" b="-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192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3A12ECE-2776-46B8-8242-FB568EF7D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5843" y="511445"/>
                <a:ext cx="10120394" cy="552991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nary>
                                <m:naryPr>
                                  <m:chr m:val="∑"/>
                                  <m:ctrlP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ru-RU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для всех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</m:t>
                                  </m:r>
                                </m:e>
                              </m:nary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ru-RU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и означает равномерную сходимость.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доказана.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 10.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Числовой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удовлетворяющий условиям теоремы Вейерштрасса, называется мажорирующим числовым рядом для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функционального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𝑢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или числовой мажорантой.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3A12ECE-2776-46B8-8242-FB568EF7D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843" y="511445"/>
                <a:ext cx="10120394" cy="5529918"/>
              </a:xfrm>
              <a:blipFill>
                <a:blip r:embed="rId2" cstate="print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201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5A9B0DB-DDB0-49C6-8BC7-57103D7F89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60894" y="609600"/>
                <a:ext cx="8313107" cy="1320800"/>
              </a:xfrm>
            </p:spPr>
            <p:txBody>
              <a:bodyPr>
                <a:normAutofit/>
              </a:bodyPr>
              <a:lstStyle/>
              <a:p>
                <a:r>
                  <a:rPr lang="ru-RU" sz="2400" b="1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3. </a:t>
                </a:r>
                <a:r>
                  <a:rPr lang="ru-RU" sz="2400" b="0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 область равномерной сходимости функционального ряда:</a:t>
                </a:r>
                <a:r>
                  <a:rPr lang="en-US" sz="2400" b="0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b="0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A9B0DB-DDB0-49C6-8BC7-57103D7F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0894" y="609600"/>
                <a:ext cx="8313107" cy="1320800"/>
              </a:xfrm>
              <a:blipFill>
                <a:blip r:embed="rId2" cstate="print"/>
                <a:stretch>
                  <a:fillRect l="-1174" t="-3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D94EBD-6168-4C17-BDEE-25F6796C9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0893" y="1930400"/>
                <a:ext cx="10042903" cy="43179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Решение.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Оценим общий член ряда.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Для любого значения 𝑥,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≥ 0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поэтому выполняется неравенство: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  <a:ea typeface="+mj-ea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 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NewRomanPSMT"/>
                  </a:rPr>
                  <a:t>Т.к.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мажорирующим числовым рядом является ряд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который сходится как ряд Дирихле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 </a:t>
                </a:r>
                <a:r>
                  <a:rPr lang="ru-RU" sz="2400" dirty="0">
                    <a:solidFill>
                      <a:srgbClr val="002060"/>
                    </a:solidFill>
                    <a:latin typeface="TimesNewRomanPSMT"/>
                  </a:rPr>
                  <a:t>значит данный функциональный ряд сходится абсолютно и равномерно на всей числовой оси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(−∞ ≤ </m:t>
                    </m:r>
                    <m:r>
                      <a:rPr lang="ru-R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≤ +∞)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NewRomanPSMT"/>
                  </a:rPr>
                  <a:t>по теореме Вейерштрасса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ED94EBD-6168-4C17-BDEE-25F6796C9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893" y="1930400"/>
                <a:ext cx="10042903" cy="4317999"/>
              </a:xfrm>
              <a:blipFill>
                <a:blip r:embed="rId3" cstate="print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2F1B2F-55FE-4D9E-A373-CAE7166C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58" y="609600"/>
            <a:ext cx="10120392" cy="9092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 свойства  суммы  ряда</a:t>
            </a:r>
            <a:endParaRPr lang="ru-RU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9E6B424-B3B0-4028-8318-DA6F3FC82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1857" y="1518834"/>
                <a:ext cx="10228881" cy="498689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600" b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в о й с т в о  1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(</a:t>
                </a:r>
                <a:r>
                  <a:rPr lang="ru-RU" sz="2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непрерывность суммы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 Если функции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endParaRPr lang="ru-RU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определены и непрерывны в области 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и ряд </a:t>
                </a:r>
              </a:p>
              <a:p>
                <a:pPr marL="0" lvl="0" indent="0" algn="ctr">
                  <a:buClr>
                    <a:srgbClr val="5FCBEF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+ … +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+…  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                (5)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сходится в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равномерно к сумме 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функция 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непрерывна в области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ru-RU" sz="2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 6.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Сформулированные в свойстве 1  условия являются лишь достаточными:  можно привести примеры равномерно сходящихся рядов с непрерывными членами и непрерывной суммой;  а также можно привести примеры неравномерно сходящихся рядов с непрерывными членами и разрывной суммой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A9E6B424-B3B0-4028-8318-DA6F3FC82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857" y="1518834"/>
                <a:ext cx="10228881" cy="4986897"/>
              </a:xfrm>
              <a:blipFill>
                <a:blip r:embed="rId2" cstate="print"/>
                <a:stretch>
                  <a:fillRect l="-954" t="-2445" b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479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A38294F-3571-45C5-B313-2BBDA8B64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3851" y="573437"/>
                <a:ext cx="10151390" cy="5467925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 а м е ч а н и е  7.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Если дополнительно к условиям, перечисленным в свойстве 1,  функции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≥0 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то условие равномерной сходимости ряда (5) будет не только достаточным, но и необходимым для непрерывности суммы этого ряда.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b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2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ru-RU" sz="24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почленный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переход  к  пределу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Пусть любая из функций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определена в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 при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имеет  конечный предел: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lim>
                    </m:limLow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Если ряд (5) сходится в области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равномерно, то сходится числовой ряд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сумма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ряда (5) при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предел: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lim>
                    </m:limLow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/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   где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есть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lim>
                    </m:limLow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nary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lim>
                    </m:limLow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  <m:sub/>
                    </m:sSub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DA38294F-3571-45C5-B313-2BBDA8B64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3851" y="573437"/>
                <a:ext cx="10151390" cy="5467925"/>
              </a:xfrm>
              <a:blipFill>
                <a:blip r:embed="rId2" cstate="print"/>
                <a:stretch>
                  <a:fillRect l="-961" t="-892" b="-13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521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F18DF48-03D1-4712-969C-EAEEA593E6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5362" y="309966"/>
                <a:ext cx="10089397" cy="64162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3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почленное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интегрирование  ряда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Если функции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непрерывны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ряд (5)  сходится равномерно на отрезке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интеграл от суммы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ряда  (5)  существует  и  удовлетворяет  равенству: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nary>
                              <m:nary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𝑑𝑥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есть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𝑑𝑥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𝑏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𝑑𝑥</m:t>
                                    </m:r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4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почленное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дифференцирование  ряда). Пусть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=1, 2, … 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имеют непрерывные производные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области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Если в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только сходится ряд (5), но равномерно сходится ряд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),</m:t>
                        </m:r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то сумма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ряда (5) имеет в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производную.  При этом справедливо равенство: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),</m:t>
                        </m:r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 есть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F18DF48-03D1-4712-969C-EAEEA593E6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5362" y="309966"/>
                <a:ext cx="10089397" cy="6416297"/>
              </a:xfrm>
              <a:blipFill>
                <a:blip r:embed="rId2" cstate="print"/>
                <a:stretch>
                  <a:fillRect l="-967" t="-760" r="-1208" b="-5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697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15B6A2-4F87-490D-BAC2-14321429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78" y="371960"/>
            <a:ext cx="10740324" cy="64860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 последовательности.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Равномерная и неравномерная сходимость функциональной последовательности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Необходимое и достаточное  условие  равномерной сходимости функциональной последовательности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 Функциональные  ряды.  Область  сходимости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Равномерная  сходимость  функционального  ряда. Критерий</a:t>
            </a: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равномерной сходимости функционального ряда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Признак Вейерштрасса о равномерной сходимости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функционального  ряда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 свойства  суммы  ряда.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Степенные ряды.</a:t>
            </a:r>
          </a:p>
          <a:p>
            <a:pPr marL="457200" marR="0" lvl="0" indent="-457200" fontAlgn="auto">
              <a:lnSpc>
                <a:spcPct val="100000"/>
              </a:lnSpc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Теорема Абеля. Радиус сходимости.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Свойства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степенных рядов.</a:t>
            </a:r>
          </a:p>
          <a:p>
            <a:pPr marL="457200" marR="0" lvl="0" indent="-457200" fontAlgn="auto">
              <a:lnSpc>
                <a:spcPct val="100000"/>
              </a:lnSpc>
              <a:buFont typeface="+mj-lt"/>
              <a:buAutoNum type="arabicPeriod"/>
              <a:tabLst/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marR="0" lvl="0" indent="-457200" fontAlgn="auto">
              <a:lnSpc>
                <a:spcPct val="100000"/>
              </a:lnSpc>
              <a:buFont typeface="+mj-lt"/>
              <a:buAutoNum type="arabicPeriod"/>
              <a:tabLst/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924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FEDA0-66A7-4ABD-A271-37749B6C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34" y="356464"/>
            <a:ext cx="9655444" cy="681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Степенные  ряды</a:t>
            </a:r>
            <a:endParaRPr lang="ru-RU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60E5A43-B1E0-4F58-9CF3-8FDE47DAA0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4846" y="1053891"/>
                <a:ext cx="10275378" cy="54476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 п р е д е л е н и е  10. </a:t>
                </a:r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Функциональный ряд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 i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ru-RU" sz="2400" i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+....=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400" i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ru-RU" sz="2400" i="0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400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400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ru-RU" sz="2400" i="0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(9)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, 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j</m:t>
                        </m:r>
                      </m:sub>
                    </m:sSub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j</m:t>
                        </m:r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=0,1,...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 некоторые постоянные вещественные числа, называется  степенным  рядом  с  центром  в  точке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При этом 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ru-RU" sz="240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называются  коэффициентами  степенного  ряда  (9).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В дальнейшем мы ограничимся подробным анализом степенного ряда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+....=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        (10)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с центром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Это не ограничит общности изложения, так как ряд (9) сводится к  (10) с помощью замены: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Степенные ряды (9) и (10) определены при всех 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х∈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значит, для них областью определения ряда является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	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Любой степенной ряд (9) сходится абсолютно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в точке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х=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 Следовательно, у любого степенного ряда область сходимости не является пустым множеством:   центр ряда –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– принадлежит 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𝑋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D60E5A43-B1E0-4F58-9CF3-8FDE47DAA0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4846" y="1053891"/>
                <a:ext cx="10275378" cy="5447645"/>
              </a:xfrm>
              <a:blipFill>
                <a:blip r:embed="rId2" cstate="print"/>
                <a:stretch>
                  <a:fillRect l="-772" t="-2685" r="-1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186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C8B5F4-E4C7-439F-B8C6-B5C671DF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609600"/>
            <a:ext cx="10228881" cy="831742"/>
          </a:xfrm>
        </p:spPr>
        <p:txBody>
          <a:bodyPr>
            <a:normAutofit/>
          </a:bodyPr>
          <a:lstStyle/>
          <a:p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Теорема Абеля. Радиус сходимости.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09B9AB-46FB-4A26-A954-6C11A1E7E8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6874" y="1441342"/>
                <a:ext cx="10228881" cy="5269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 е о р е м а  4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 Абеля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Если степенной ряд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ct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+....=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сходится при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он абсолютно сходится при всех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удовлетворяющих неравенству: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Если степенной ряд</a:t>
                </a:r>
              </a:p>
              <a:p>
                <a:pPr marL="0" indent="0" algn="ct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+....=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расходится при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он расходится при всех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удовлетворяющих неравенству: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009B9AB-46FB-4A26-A954-6C11A1E7E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874" y="1441342"/>
                <a:ext cx="10228881" cy="5269423"/>
              </a:xfrm>
              <a:blipFill>
                <a:blip r:embed="rId2" cstate="print"/>
                <a:stretch>
                  <a:fillRect l="-894" t="-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293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F1BAE62-2048-432C-9BEA-C91CE63C8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5362" y="263472"/>
                <a:ext cx="10554346" cy="6028840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kumimoji="0" lang="ru-RU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Доказательство. </a:t>
                </a:r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По условию теоремы числовой ряд 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сходится.  В силу необходимого условия сходимости  общий член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⟹</m:t>
                    </m:r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=1,2,…</m:t>
                        </m:r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&gt;0 −действительное число.</m:t>
                    </m:r>
                  </m:oMath>
                </a14:m>
                <a:r>
                  <a:rPr kumimoji="0" lang="ru-RU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 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Возьмём  </a:t>
                </a:r>
                <a14:m>
                  <m:oMath xmlns:m="http://schemas.openxmlformats.org/officeDocument/2006/math"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которого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ru-RU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рассмотрим ряд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0" lang="ru-RU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ru-RU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/>
                    </m:sSub>
                    <m:r>
                      <a:rPr kumimoji="0" lang="ru-RU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…+</m:t>
                    </m:r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+…..</m:t>
                    </m:r>
                    <m:r>
                      <a:rPr kumimoji="0" lang="ru-RU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ru-RU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ru-RU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ru-RU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ru-RU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ru-RU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ru-RU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ru-RU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kumimoji="0" lang="ru-RU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ru-RU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ru-RU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       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ru-RU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</m:t>
                    </m:r>
                  </m:oMath>
                </a14:m>
                <a:endParaRPr lang="ru-RU" sz="26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Ряд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kumimoji="0" lang="ru-RU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ru-RU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0" lang="ru-RU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r>
                      <a:rPr kumimoji="0" lang="ru-RU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&lt;1,</m:t>
                    </m:r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сходится, тогда  по признаку сравнения  сходится и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6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6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6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6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ru-RU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По определению ряд  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+....=</m:t>
                    </m:r>
                    <m:nary>
                      <m:naryPr>
                        <m:chr m:val="∑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сходится абсолютно.</a:t>
                </a:r>
                <a:endParaRPr lang="ru-RU" sz="26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F1BAE62-2048-432C-9BEA-C91CE63C8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5362" y="263472"/>
                <a:ext cx="10554346" cy="6028840"/>
              </a:xfrm>
              <a:blipFill>
                <a:blip r:embed="rId2" cstate="print"/>
                <a:stretch>
                  <a:fillRect l="-924" t="-7887" r="-1444" b="-6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752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D75B1D-8206-4815-921E-4BAF22FD2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89315" y="604435"/>
                <a:ext cx="9283485" cy="5436928"/>
              </a:xfrm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Предположим, что  степенной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ряд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+....=</m:t>
                    </m:r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ru-RU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ru-RU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ru-RU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расходится при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однако сходится в</a:t>
                </a:r>
                <a14:m>
                  <m:oMath xmlns:m="http://schemas.openxmlformats.org/officeDocument/2006/math"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точке 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которой </a:t>
                </a:r>
              </a:p>
              <a:p>
                <a:pPr marL="0" lvl="0" indent="0">
                  <a:lnSpc>
                    <a:spcPct val="150000"/>
                  </a:lnSpc>
                  <a:buClr>
                    <a:srgbClr val="5FCBEF"/>
                  </a:buClr>
                  <a:buNone/>
                  <a:tabLst>
                    <a:tab pos="2637155" algn="ctr"/>
                    <a:tab pos="5274310" algn="r"/>
                    <a:tab pos="449580" algn="l"/>
                  </a:tabLst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Тогда по первой части теоремы Абеля ряд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должен сходится</a:t>
                </a:r>
                <a:r>
                  <a:rPr kumimoji="0" lang="ru-RU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в точке  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Полученное противоречие завершает доказательство и второй части теоремы.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доказана.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5D75B1D-8206-4815-921E-4BAF22FD2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9315" y="604435"/>
                <a:ext cx="9283485" cy="5436928"/>
              </a:xfrm>
              <a:blipFill>
                <a:blip r:embed="rId2" cstate="print"/>
                <a:stretch>
                  <a:fillRect l="-985" r="-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634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11136D-7A94-4C68-8052-5791FAB4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58" y="423624"/>
            <a:ext cx="7972144" cy="630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адиус  сходимости  степенного ряда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50CD7B-2946-4FA1-97A3-B940A1FC3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1856" y="1115884"/>
                <a:ext cx="10042903" cy="54321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теоремы Абеля следует: у каждого степенного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существует такое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  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0≤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≤+∞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называемое  </a:t>
                </a:r>
                <a:r>
                  <a:rPr lang="ru-RU" sz="2400" i="1" u="sng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радиусом  сходимости  ряда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что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абсолютно сходится при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расходится при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В этом случае промежуток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называется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интервалом  сходимости 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внутри которого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 абсолютно и вне которого – расходится.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В любой из точек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 то есть на концах интервала сходимости ) 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может сходиться условно, сходиться абсолютно или расходиться, что зависит от рассматриваемого ряда. В соответствии с этим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областью  сходимости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степенного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будет одна из областей:</a:t>
                </a:r>
              </a:p>
              <a:p>
                <a:pPr marL="0" indent="0" algn="ct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, </m:t>
                    </m:r>
                    <m:d>
                      <m:dPr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, 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50CD7B-2946-4FA1-97A3-B940A1FC3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856" y="1115884"/>
                <a:ext cx="10042903" cy="5432155"/>
              </a:xfrm>
              <a:blipFill>
                <a:blip r:embed="rId2" cstate="print"/>
                <a:stretch>
                  <a:fillRect l="-4736" t="-4265" b="-4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671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A3FF16B-5BB8-4938-97EC-382C85E2A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0860" y="356461"/>
                <a:ext cx="10600842" cy="6741763"/>
              </a:xfrm>
            </p:spPr>
            <p:txBody>
              <a:bodyPr>
                <a:normAutofit/>
              </a:bodyPr>
              <a:lstStyle/>
              <a:p>
                <a:pPr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Радиус сходимости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степенного ряда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вычисляется по одной из формул:</a:t>
                </a:r>
              </a:p>
              <a:p>
                <a:pPr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или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ad>
                              <m:rad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deg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e>
                          <m:lim/>
                        </m:limLow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(11)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при условии существования этих пределов.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en-US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Интервал сходимости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ряда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можно найти без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использования формул (11</a:t>
                </a:r>
                <a:r>
                  <a:rPr lang="en-US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ru-RU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ru-RU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8A3FF16B-5BB8-4938-97EC-382C85E2A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860" y="356461"/>
                <a:ext cx="10600842" cy="6741763"/>
              </a:xfrm>
              <a:blipFill>
                <a:blip r:embed="rId2" cstate="print"/>
                <a:stretch>
                  <a:fillRect t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535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8295CCC-9566-43E5-9F44-FEC8FD40D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3334" y="681925"/>
                <a:ext cx="10135894" cy="595135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ru-RU" sz="2400" b="0" i="0" u="none" strike="noStrike" baseline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Интервал сходимости степенного ряда может быть найден с помощью признаков Даламбера или Коши. Для установления сходимости или расходимости на концах интервала требуется дополнительное исследование с помощью других теорем.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рассмотрим соответствующий абсолютный ряд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=0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|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исследуем его на сходимость по признаку Даламбера: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limLow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𝑙𝑖𝑚</m:t>
                        </m:r>
                      </m:e>
                      <m:li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ru-RU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ru-RU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pt-B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pt-B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pt-BR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pt-B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0" lang="pt-B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func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0" dirty="0">
                    <a:solidFill>
                      <a:srgbClr val="002060"/>
                    </a:solidFill>
                    <a:latin typeface="+mj-lt"/>
                  </a:rPr>
                  <a:t>|x|</a:t>
                </a:r>
                <a:r>
                  <a:rPr lang="en-US" sz="2400" i="0" dirty="0">
                    <a:solidFill>
                      <a:srgbClr val="002060"/>
                    </a:solidFill>
                    <a:latin typeface="+mj-lt"/>
                    <a:ea typeface="Cambria Math" panose="02040503050406030204" pitchFamily="18" charset="0"/>
                  </a:rPr>
                  <a:t>∙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L,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limLow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𝑙𝑖𝑚</m:t>
                          </m:r>
                        </m:e>
                        <m:li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→∞</m:t>
                          </m:r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A8295CCC-9566-43E5-9F44-FEC8FD40D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3334" y="681925"/>
                <a:ext cx="10135894" cy="5951350"/>
              </a:xfrm>
              <a:blipFill>
                <a:blip r:embed="rId2" cstate="print"/>
                <a:stretch>
                  <a:fillRect l="-963" r="-1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549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0D3C2F1-48E1-D48C-9398-728AFC8B9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0290" y="282844"/>
                <a:ext cx="10682924" cy="6292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 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ряд сходится абсолютно, если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𝐿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1,   </m:t>
                    </m:r>
                    <m:r>
                      <a: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т.е.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ru-RU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  и</m:t>
                    </m:r>
                    <m:r>
                      <a:rPr lang="ru-RU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+∞       </m:t>
                    </m:r>
                    <m:d>
                      <m:dPr>
                        <m:ctrlPr>
                          <a:rPr kumimoji="0" lang="ru-RU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ряд расходится,  если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1,   </m:t>
                    </m:r>
                    <m:r>
                      <a: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т.е.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 , что радиусом сходимости ряда является число , равное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радиус сходимости степенного ряда вычисляется по формуле: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limLow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𝑙𝑖𝑚</m:t>
                        </m:r>
                      </m:e>
                      <m:li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→∞</m:t>
                        </m:r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Для определения радиуса сходимости можно использовать формулу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𝑙𝑖𝑚</m:t>
                            </m:r>
                          </m:e>
                          <m:lim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→∞</m:t>
                            </m:r>
                          </m:lim>
                        </m:limLow>
                        <m:limLow>
                          <m:limLow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limLowPr>
                          <m:e>
                            <m:rad>
                              <m:rad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radPr>
                              <m:deg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  <m:t>𝑛</m:t>
                                </m:r>
                              </m:deg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rad>
                          </m:e>
                          <m:lim/>
                        </m:limLow>
                      </m:den>
                    </m:f>
                    <m: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,   если 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воспользоваться абсолютной сходимости ряда радикальным признака Коши. 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60D3C2F1-48E1-D48C-9398-728AFC8B9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0290" y="282844"/>
                <a:ext cx="10682924" cy="6292311"/>
              </a:xfrm>
              <a:blipFill>
                <a:blip r:embed="rId2" cstate="print"/>
                <a:stretch>
                  <a:fillRect l="-856" t="-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075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F32FBB-683B-7356-58DF-8A23813C7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356461"/>
                <a:ext cx="11380347" cy="62613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limLow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𝑙𝑖𝑚</m:t>
                        </m:r>
                      </m:e>
                      <m:li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→∞</m:t>
                        </m:r>
                      </m:lim>
                    </m:limLow>
                    <m:limLow>
                      <m:limLow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limLowPr>
                      <m:e>
                        <m:rad>
                          <m:ra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radPr>
                          <m:deg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𝑛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kumimoji="0" lang="ru-RU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e>
                      <m:lim/>
                    </m:limLow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kumimoji="0" lang="ru-RU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+mn-cs"/>
                  </a:rPr>
                  <a:t>    </a:t>
                </a:r>
                <a:r>
                  <a:rPr kumimoji="0" lang="ru-RU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+mn-cs"/>
                  </a:rPr>
                  <a:t>где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deg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ru-RU" sz="2400" i="1" dirty="0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lvl="0" indent="0">
                  <a:buClr>
                    <a:srgbClr val="5FCBEF"/>
                  </a:buClr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  </a:t>
                </a:r>
              </a:p>
              <a:p>
                <a:pPr lvl="0">
                  <a:buClr>
                    <a:srgbClr val="5FCBEF"/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ряд сходится абсолютно, если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1,   </m:t>
                    </m:r>
                    <m:r>
                      <a:rPr lang="ru-RU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Clr>
                    <a:srgbClr val="5FCBEF"/>
                  </a:buClr>
                  <a:buNone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т.е.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   и  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+∞       </m:t>
                    </m:r>
                    <m:d>
                      <m:dPr>
                        <m:ctrlPr>
                          <a:rPr lang="ru-RU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Clr>
                    <a:srgbClr val="5FCBEF"/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ряд расходится,  если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1,   </m:t>
                    </m:r>
                    <m:r>
                      <a:rPr lang="ru-RU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т.е.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  <m:r>
                      <a:rPr lang="ru-RU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lvl="0">
                  <a:buClr>
                    <a:srgbClr val="5FCBEF"/>
                  </a:buClr>
                  <a:buFont typeface="Wingdings" panose="05000000000000000000" pitchFamily="2" charset="2"/>
                  <a:buChar char="ü"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 , что радиусом сходимости ряда является число , равное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den>
                    </m:f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Clr>
                    <a:srgbClr val="5FCBEF"/>
                  </a:buClr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радиус сходимости степенного ряда вычисляется по формуле: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limLow>
                            <m:limLow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  <m:t>→∞</m:t>
                              </m:r>
                            </m:lim>
                          </m:limLow>
                          <m:limLow>
                            <m:limLow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ad>
                                <m:ra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radPr>
                                <m:deg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𝑛</m:t>
                                  </m:r>
                                </m:deg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206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e>
                            <m:lim/>
                          </m:limLow>
                        </m:den>
                      </m:f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BDF32FBB-683B-7356-58DF-8A23813C7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356461"/>
                <a:ext cx="11380347" cy="6261315"/>
              </a:xfrm>
              <a:blipFill>
                <a:blip r:embed="rId2" cstate="print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136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05D068-FF04-4F4A-B68B-1D45F4BB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61" y="609600"/>
            <a:ext cx="8596668" cy="800746"/>
          </a:xfrm>
        </p:spPr>
        <p:txBody>
          <a:bodyPr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Свойства 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степенных рядов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D47AA2B-7214-4994-A741-27DC773D6C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8868" y="1410347"/>
                <a:ext cx="10275376" cy="46310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степенной ряд (10) имеет радиус сходимости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его сумма при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В этом случае говорят, что на интервале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разлагается в степенной  ряд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пишут:</a:t>
                </a:r>
              </a:p>
              <a:p>
                <a:pPr marL="0" indent="0" algn="r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(12)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1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равномерной сходимости степенного ряда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Для любого числа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 (0&lt;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степенной ряд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 равномерно по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отрезке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С в о й с т в о  2 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непрерывности суммы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Сумма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степенного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непрерывной функцией в интервале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сходимости ряда.</a:t>
                </a: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D47AA2B-7214-4994-A741-27DC773D6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8868" y="1410347"/>
                <a:ext cx="10275376" cy="4631016"/>
              </a:xfrm>
              <a:blipFill>
                <a:blip r:embed="rId2" cstate="print"/>
                <a:stretch>
                  <a:fillRect l="-4567" t="-1053" r="-890" b="-1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728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D6A781-BFC1-4C7A-80D1-C118C038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773" y="361632"/>
            <a:ext cx="8596668" cy="878237"/>
          </a:xfrm>
        </p:spPr>
        <p:txBody>
          <a:bodyPr>
            <a:normAutofit fontScale="90000"/>
          </a:bodyPr>
          <a:lstStyle/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Функциональные  последовательности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ADBFDA-5796-45EA-A602-90CDE0A3F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4880" y="1100380"/>
                <a:ext cx="10600841" cy="54709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п р е д е л е н и е  1.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Функциональной   последовательностью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называется бесконечная  последовательность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, … , 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, … ,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(1)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элементами которой являются функции одной и той же переменной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определенные на общей области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п р е д е л е н и е  2.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Если при любом   фиксированном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существует конечный предел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limLow>
                      <m:limLow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lim/>
                    </m:limLow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                                (2)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 есть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&gt;0 ∃ 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(3)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 функция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называется  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предельной  функцией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для  функциональной последовательности (1).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ADBFDA-5796-45EA-A602-90CDE0A3F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4880" y="1100380"/>
                <a:ext cx="10600841" cy="5470901"/>
              </a:xfrm>
              <a:blipFill>
                <a:blip r:embed="rId2" cstate="print"/>
                <a:stretch>
                  <a:fillRect l="-920" t="-892" r="-230" b="-5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106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829958A-BE49-44E8-A808-EF7770E222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2854" y="356461"/>
                <a:ext cx="10368365" cy="62923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3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тождестве степенных рядов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Если два степенных ряда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и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окрестности точки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имеют одну и ту же сумму, то эти ряды тождественны в том смысле, что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=0, 1, 2, …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 в о й с т в о  4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непрерывности на концах интервала сходимости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Если степенной ряд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  (хотя бы и не абсолютно) при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то его сумма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непрерывна слева в точке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(непрерывна справа в точке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),   то есть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−0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+0</m:t>
                        </m:r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(−1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) .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-180340" algn="just"/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2829958A-BE49-44E8-A808-EF7770E22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2854" y="356461"/>
                <a:ext cx="10368365" cy="6292312"/>
              </a:xfrm>
              <a:blipFill>
                <a:blip r:embed="rId2" cstate="print"/>
                <a:stretch>
                  <a:fillRect l="-4588" t="-3679" r="-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43811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5E39C20-6043-46B8-9C5D-33CEA406D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359" y="433953"/>
                <a:ext cx="10011905" cy="5607409"/>
              </a:xfrm>
            </p:spPr>
            <p:txBody>
              <a:bodyPr>
                <a:noAutofit/>
              </a:bodyPr>
              <a:lstStyle/>
              <a:p>
                <a:pPr marL="0" lvl="0" indent="0" algn="just">
                  <a:buClr>
                    <a:srgbClr val="5FCBEF"/>
                  </a:buClr>
                  <a:buNone/>
                  <a:defRPr/>
                </a:pPr>
                <a:r>
                  <a:rPr kumimoji="0" lang="ru-RU" sz="2400" b="1" i="0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в о й с т в о  5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kumimoji="0" lang="ru-RU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 </a:t>
                </a:r>
                <a:r>
                  <a:rPr kumimoji="0" lang="ru-RU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почленном</a:t>
                </a:r>
                <a:r>
                  <a:rPr kumimoji="0" lang="ru-RU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дифференцировании ряда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Сумма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степенного ряда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является дифференцируемой функцией в интервале сходимости ряда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Ее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производная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есть сумма степенного ряда, полученного из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почленным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дифференцированием по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206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34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+...+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+...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 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этом интервал сходимости полученного  степенного ряда  равен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5E39C20-6043-46B8-9C5D-33CEA406D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359" y="433953"/>
                <a:ext cx="10011905" cy="5607409"/>
              </a:xfrm>
              <a:blipFill>
                <a:blip r:embed="rId2" cstate="print"/>
                <a:stretch>
                  <a:fillRect l="-914" t="-4130" r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404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1A00E5E-E602-480E-A69E-CBA87389E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3336" y="449451"/>
                <a:ext cx="9872420" cy="5591911"/>
              </a:xfrm>
            </p:spPr>
            <p:txBody>
              <a:bodyPr>
                <a:normAutofit fontScale="92500" lnSpcReduction="10000"/>
              </a:bodyPr>
              <a:lstStyle/>
              <a:p>
                <a:pPr marL="180340" indent="0" algn="just">
                  <a:buNone/>
                </a:pPr>
                <a:r>
                  <a:rPr lang="ru-RU" sz="2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в о й с т в о  6  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</a:t>
                </a:r>
                <a:r>
                  <a:rPr lang="ru-RU" sz="26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почленном</a:t>
                </a:r>
                <a:r>
                  <a:rPr lang="ru-RU" sz="2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интегрировании ряда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 Сумма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степенного ряда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интегрируемой функцией на любом отрезке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[0;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]⊂(−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Интеграл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сумма степенного ряда, полученного из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почленным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интегрированием по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0 до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</m:oMath>
                </a14:m>
                <a:endParaRPr lang="ru-RU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nary>
                                <m:nary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60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60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r>
                        <a:rPr lang="ru-RU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d>
                        <m:dPr>
                          <m:begChr m:val="|"/>
                          <m:endChr m:val=""/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ru-RU" sz="26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6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&amp;х</m:t>
                                    </m:r>
                                  </m:e>
                                  <m:e>
                                    <m:r>
                                      <a:rPr lang="ru-RU" sz="26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</m:e>
                                  <m:e>
                                    <m:r>
                                      <a:rPr lang="ru-RU" sz="260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ru-RU" sz="260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0" algn="just">
                  <a:buNone/>
                </a:pPr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0" algn="just">
                  <a:buNone/>
                </a:pPr>
                <a14:m>
                  <m:oMath xmlns:m="http://schemas.openxmlformats.org/officeDocument/2006/math"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begChr m:val="|"/>
                        <m:endChr m:val="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/>
                                <m:sub/>
                                <m: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ru-RU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/>
                                <m:sub/>
                                <m: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ru-RU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ru-RU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/>
                                <m:sub/>
                                <m:sup>
                                  <m:r>
                                    <a:rPr lang="ru-RU" sz="260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ru-RU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+...=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6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+... .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180340" indent="0" algn="just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этом интервал сходимости полученного степенного ряда  равен </a:t>
                </a:r>
                <a14:m>
                  <m:oMath xmlns:m="http://schemas.openxmlformats.org/officeDocument/2006/math"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80340" indent="180340" algn="just"/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A00E5E-E602-480E-A69E-CBA87389E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3336" y="449451"/>
                <a:ext cx="9872420" cy="5591911"/>
              </a:xfrm>
              <a:blipFill>
                <a:blip r:embed="rId2" cstate="print"/>
                <a:stretch>
                  <a:fillRect t="-5453" r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107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ED80BED-7835-472B-8C11-682DB4A54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4846" y="573437"/>
                <a:ext cx="9252490" cy="5467925"/>
              </a:xfrm>
            </p:spPr>
            <p:txBody>
              <a:bodyPr>
                <a:normAutofit fontScale="92500"/>
              </a:bodyPr>
              <a:lstStyle/>
              <a:p>
                <a:pPr marL="180340" indent="0" algn="just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.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Операции </a:t>
                </a:r>
                <a:r>
                  <a:rPr lang="ru-RU" sz="24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почленного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дифференцирования и интегрирования степенных рядов можно проводить любое число раз. Получаемые при этом степенные ряды имеют одинаковый с исходным рядом интервал сходимости.</a:t>
                </a:r>
              </a:p>
              <a:p>
                <a:pPr marL="180340" indent="0" algn="just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в о й с т в о  7 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sz="24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арифметические операции со степенными рядами</a:t>
                </a: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Если степенные ряды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и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имеют общий интервал сходимости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в нем справедливы равенства:</a:t>
                </a:r>
              </a:p>
              <a:p>
                <a:pPr marL="18034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±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ru-RU" sz="24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</m:e>
                      </m:nary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80340" indent="0" algn="ctr">
                  <a:lnSpc>
                    <a:spcPct val="150000"/>
                  </a:lnSpc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180340" indent="0" algn="ctr">
                  <a:lnSpc>
                    <a:spcPct val="150000"/>
                  </a:lnSpc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где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ru-RU" sz="24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ED80BED-7835-472B-8C11-682DB4A54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4846" y="573437"/>
                <a:ext cx="9252490" cy="5467925"/>
              </a:xfrm>
              <a:blipFill>
                <a:blip r:embed="rId2" cstate="print"/>
                <a:stretch>
                  <a:fillRect t="-780" r="-856" b="-9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235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EAFD976-0F02-4BED-6F14-0CBAC4F4C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278969"/>
                <a:ext cx="11147874" cy="62458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kumimoji="0" lang="ru-RU" sz="2400" b="1" i="0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П р и м е р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.  </a:t>
                </a:r>
                <a:r>
                  <a:rPr kumimoji="0" lang="en-US" sz="2400" b="1" i="0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С помощью  операции </a:t>
                </a:r>
                <a:r>
                  <a:rPr kumimoji="0" lang="ru-RU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почленного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дифференцирования найти сумму степенного ряда:</a:t>
                </a:r>
                <a:b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</a:b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…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−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j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j-cs"/>
                      </a:rPr>
                      <m:t>…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Р е ш е н и е.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Обозначим сумму ряда через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𝑆</m:t>
                    </m:r>
                    <m:d>
                      <m:d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,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то есть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𝑆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(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)=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</m:t>
                    </m:r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3</m:t>
                        </m:r>
                      </m:den>
                    </m:f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</m:t>
                    </m:r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5</m:t>
                        </m:r>
                      </m:den>
                    </m:f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+…+</m:t>
                    </m:r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2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𝑛</m:t>
                            </m:r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𝑛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−1</m:t>
                        </m:r>
                      </m:den>
                    </m:f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Воспользовавшись возможностью </a:t>
                </a:r>
                <a:r>
                  <a:rPr lang="ru-RU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почленного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дифференцирования степенного ряда в его интервале сходимости, продифференцируем функцию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𝑆</m:t>
                    </m:r>
                    <m:d>
                      <m:d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, то есть указанный выше степенной ряд: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𝑆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=1+</m:t>
                    </m:r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</m:t>
                    </m:r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4</m:t>
                        </m:r>
                      </m:sup>
                    </m:sSup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+…+</m:t>
                    </m:r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2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𝑛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−2</m:t>
                        </m:r>
                      </m:sup>
                    </m:sSup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+…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, где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&lt;1.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j-cs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Заметим, что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данный ряд  составлен из членов геометрической прогрессии с первым членом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𝑏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1</m:t>
                        </m:r>
                      </m:sub>
                    </m:sSub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=1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и знаменателем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𝑞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=</m:t>
                    </m:r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  <m:sup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. </a:t>
                </a:r>
                <a:r>
                  <a:rPr lang="ru-RU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Причем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из условия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&lt;1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следует, что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𝑞</m:t>
                        </m:r>
                      </m:e>
                    </m:d>
                    <m:r>
                      <a:rPr lang="ru-RU" sz="24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j-cs"/>
                      </a:rPr>
                      <m:t>&lt;1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. 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Значит, сумму ряда можно вычислить по формуле: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+mj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1−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j-cs"/>
                          </a:rPr>
                          <m:t>𝑞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EEAFD976-0F02-4BED-6F14-0CBAC4F4C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78969"/>
                <a:ext cx="11147874" cy="6245817"/>
              </a:xfrm>
              <a:blipFill>
                <a:blip r:embed="rId2" cstate="print"/>
                <a:stretch>
                  <a:fillRect l="-820" t="-781" b="-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97204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1004759-77DE-9BA6-5FBD-813AC9617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340963"/>
                <a:ext cx="10977391" cy="6137329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Следовательно, в рассматриваемом примере 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𝑆</m:t>
                        </m:r>
                      </m:e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=</m:t>
                    </m:r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    при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&lt;1.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+mj-cs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    Тогда находим: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𝑆</m:t>
                    </m:r>
                    <m:r>
                      <a:rPr lang="ru-RU" sz="2400">
                        <a:solidFill>
                          <a:srgbClr val="002060"/>
                        </a:solidFill>
                        <a:cs typeface="+mj-cs"/>
                      </a:rPr>
                      <m:t>(</m:t>
                    </m:r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cs typeface="+mj-cs"/>
                      </a:rPr>
                      <m:t>)=</m:t>
                    </m:r>
                    <m:nary>
                      <m:nary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naryPr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ru-RU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𝑑𝑥</m:t>
                        </m:r>
                        <m: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  <m:t>=</m:t>
                        </m:r>
                        <m:f>
                          <m:f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  <m:t>⋅</m:t>
                        </m:r>
                        <m:func>
                          <m:func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ru-RU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</m:ctrlPr>
                              </m:fPr>
                              <m:num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1+</m:t>
                                </m:r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1−</m:t>
                                </m:r>
                                <m:r>
                                  <a:rPr lang="en-US" sz="2400">
                                    <a:solidFill>
                                      <a:srgbClr val="002060"/>
                                    </a:solidFill>
                                    <a:cs typeface="+mj-cs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    при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&lt;1.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+mj-cs"/>
                </a:endParaRP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    О т в е 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2</m:t>
                        </m:r>
                      </m:den>
                    </m:f>
                    <m:r>
                      <a:rPr lang="en-US" sz="2400">
                        <a:solidFill>
                          <a:srgbClr val="002060"/>
                        </a:solidFill>
                        <a:cs typeface="+mj-cs"/>
                      </a:rPr>
                      <m:t>⋅</m:t>
                    </m:r>
                    <m:func>
                      <m:funcPr>
                        <m:ctrlPr>
                          <a:rPr lang="ru-RU" sz="2400">
                            <a:solidFill>
                              <a:srgbClr val="002060"/>
                            </a:solidFill>
                            <a:cs typeface="+mj-cs"/>
                          </a:rPr>
                        </m:ctrlPr>
                      </m:funcPr>
                      <m:fName>
                        <m:r>
                          <a:rPr lang="en-US" sz="2400">
                            <a:solidFill>
                              <a:srgbClr val="002060"/>
                            </a:solidFill>
                            <a:cs typeface="+mj-cs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ru-RU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1+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1−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cs typeface="+mj-cs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 .</a:t>
                </a:r>
              </a:p>
              <a:p>
                <a:pPr marL="0" indent="0">
                  <a:buNone/>
                  <a:tabLst>
                    <a:tab pos="2637155" algn="ctr"/>
                    <a:tab pos="5274310" algn="r"/>
                    <a:tab pos="449580" algn="l"/>
                  </a:tabLst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+mj-cs"/>
                  </a:rPr>
                  <a:t> 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91004759-77DE-9BA6-5FBD-813AC9617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340963"/>
                <a:ext cx="10977391" cy="6137329"/>
              </a:xfrm>
              <a:blipFill>
                <a:blip r:embed="rId2" cstate="print"/>
                <a:stretch>
                  <a:fillRect l="-833" t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119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062458-8370-40A7-A430-572D72A59A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7355" y="495947"/>
                <a:ext cx="10399363" cy="5470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Очевидно, что предел  (2)  представляет собой функцию переменной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определенную на области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В формуле (3) номер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существенно зависит от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и меняется при переходе от одного значения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к другому,  принимая в общем случае бесконечное множество значений.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Поэтому естественно встаёт следующий вопрос:  существует ли такой номер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который при заданном числе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будет пригодным для  всех   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Ответ на поставленный вопрос,  может быть и  “да”, и   “нет”  в зависимости от рассматриваемых функций (1).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Продемонстрируем  сказанное на примере. 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0062458-8370-40A7-A430-572D72A59A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7355" y="495947"/>
                <a:ext cx="10399363" cy="5470900"/>
              </a:xfrm>
              <a:blipFill>
                <a:blip r:embed="rId2" cstate="print"/>
                <a:stretch>
                  <a:fillRect l="-879" t="-891" r="-5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349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5700655-5E4E-4045-A3C5-89DF69C14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357" y="712923"/>
                <a:ext cx="10151391" cy="5328440"/>
              </a:xfrm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1.  </a:t>
                </a: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функции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𝑛𝑥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80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kumimoji="0" lang="en-US" sz="2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sz="2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=1, 2,…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интервале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  <m:r>
                      <a:rPr lang="ru-RU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None/>
                  <a:tabLst/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данном случае для всех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справедливы</a:t>
                </a:r>
                <a:r>
                  <a:rPr kumimoji="0" lang="ru-RU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неравенства:</a:t>
                </a:r>
              </a:p>
              <a:p>
                <a:pPr marL="0" lvl="0" indent="0" algn="ctr">
                  <a:buClr>
                    <a:srgbClr val="5FCBEF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ru-RU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Clr>
                    <a:srgbClr val="5FCBEF"/>
                  </a:buClr>
                  <a:buNone/>
                  <a:defRPr/>
                </a:pPr>
                <a:r>
                  <a:rPr lang="ru-RU" sz="2400" dirty="0"/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Причём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означает, что функция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ru-RU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достигает своего наибольшего значения, равного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ru-RU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причём, 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→∞, 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+0.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5700655-5E4E-4045-A3C5-89DF69C14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357" y="712923"/>
                <a:ext cx="10151391" cy="5328440"/>
              </a:xfrm>
              <a:blipFill>
                <a:blip r:embed="rId2" cstate="print"/>
                <a:stretch>
                  <a:fillRect l="-901" t="-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590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1D10A34-5823-41DA-9C35-7DE6DC9B79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458" y="1301857"/>
            <a:ext cx="4432847" cy="299117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413B103-10A5-431D-8132-D7FC2A725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4304" y="402960"/>
                <a:ext cx="6295921" cy="47114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 любом фиксированном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место : </a:t>
                </a:r>
                <a:endParaRPr kumimoji="0" lang="ru-RU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𝑛𝑥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ru-RU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0" lang="ru-RU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ea typeface="+mn-ea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ru-RU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𝑛𝑥</m:t>
                        </m:r>
                      </m:den>
                    </m:f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ru-RU" sz="2800" dirty="0">
                    <a:solidFill>
                      <a:srgbClr val="00206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образом, выбрав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sz="240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&gt;0 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зависит от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  При всех </m:t>
                    </m:r>
                  </m:oMath>
                </a14:m>
                <a:endParaRPr lang="ru-RU" sz="24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место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13B103-10A5-431D-8132-D7FC2A725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4304" y="402960"/>
                <a:ext cx="6295921" cy="4711482"/>
              </a:xfrm>
              <a:blipFill>
                <a:blip r:embed="rId3" cstate="print"/>
                <a:stretch>
                  <a:fillRect l="-2035" t="-1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1CFBFB-863D-4FA3-909D-8121D70F60E4}"/>
                  </a:ext>
                </a:extLst>
              </p:cNvPr>
              <p:cNvSpPr txBox="1"/>
              <p:nvPr/>
            </p:nvSpPr>
            <p:spPr>
              <a:xfrm>
                <a:off x="960902" y="5083455"/>
                <a:ext cx="10833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этом примере для функций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не существует номер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зависящего только от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который 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годился  бы для всех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1CFBFB-863D-4FA3-909D-8121D70F6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02" y="5083455"/>
                <a:ext cx="10833308" cy="830997"/>
              </a:xfrm>
              <a:prstGeom prst="rect">
                <a:avLst/>
              </a:prstGeom>
              <a:blipFill>
                <a:blip r:embed="rId4" cstate="print"/>
                <a:stretch>
                  <a:fillRect l="-90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424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EC601A-0187-421A-823E-3AC6ACFF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58" y="485616"/>
            <a:ext cx="7972144" cy="7542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Равномерная сходимость функциональной последовательности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D382DC-FD06-4422-9C25-0EDB094E9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1857" y="1673815"/>
                <a:ext cx="10538847" cy="4664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п р е д е л е н и е  3.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Говорят, что функциональная последовательность (1)   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  равномерно  в  области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к своей предельной  функции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( пишут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 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 </m:t>
                        </m:r>
                      </m:e>
                    </m:groupCh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),      если существует предел (2)  и выполняется условие: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𝜀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&gt;0 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𝜀</m:t>
                          </m:r>
                        </m:e>
                      </m:d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∀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lang="ru-RU" sz="2400" i="1" dirty="0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     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  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(4)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предел (2) существует, но условие (4) не выполнено, то говорят, что последовательность (1)   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  неравномерно  в  области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(или просто</a:t>
                </a:r>
                <a:r>
                  <a:rPr lang="ru-RU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сходится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 к   функции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Пишут: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D382DC-FD06-4422-9C25-0EDB094E9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857" y="1673815"/>
                <a:ext cx="10538847" cy="4664990"/>
              </a:xfrm>
              <a:blipFill>
                <a:blip r:embed="rId2" cstate="print"/>
                <a:stretch>
                  <a:fillRect l="-926" t="-1046" r="-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431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9BE119-1E8A-405E-8A08-FFEF3134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318" y="609600"/>
            <a:ext cx="9810427" cy="1320800"/>
          </a:xfrm>
        </p:spPr>
        <p:txBody>
          <a:bodyPr>
            <a:no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Необходимое и достаточное  условие  равномерной сходимости функциональной последовательности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DF101AE-D16E-4B22-AEC4-71AAF5D0D0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7267" y="2160589"/>
                <a:ext cx="10543438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 е о р е м а  1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(условие равномерной сходимости функциональной последовательности).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того чтобы последовательность (1) имела предельную функцию  </a:t>
                </a:r>
                <a14:m>
                  <m:oMath xmlns:m="http://schemas.openxmlformats.org/officeDocument/2006/math">
                    <m:r>
                      <a:rPr lang="en-US" sz="26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𝐟</m:t>
                    </m:r>
                    <m:d>
                      <m:d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сходилась к ней равномерно в области 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𝐃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необходимо и достаточно, чтобы для любого сколь угодно малого числа 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𝛆</m:t>
                    </m:r>
                    <m:r>
                      <a:rPr lang="ru-RU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нашёлся такой номер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зависящий от 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2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что для всех 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ru-RU" sz="2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r>
                          <a:rPr lang="ru-RU" sz="2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при  любом натуральном числе 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ru-RU" sz="2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выполнялось неравенство: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 ∀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6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DF101AE-D16E-4B22-AEC4-71AAF5D0D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7267" y="2160589"/>
                <a:ext cx="10543438" cy="3880773"/>
              </a:xfrm>
              <a:blipFill>
                <a:blip r:embed="rId2" cstate="print"/>
                <a:stretch>
                  <a:fillRect l="-1041" t="-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6775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BC386D-6706-4344-A767-B9AD77B1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66" y="609600"/>
            <a:ext cx="9453966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Функциональные  ряды.  Область  сходимости</a:t>
            </a:r>
            <a:endParaRPr lang="ru-RU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5DBB144-D94A-4865-A60F-686FC39D7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8352" y="1441342"/>
                <a:ext cx="10352868" cy="480705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 п р е д е л е н и е  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Выражение вида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+ … +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+…  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                (5)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где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,  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, … ,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и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),... −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некоторая последовательность функций переменной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определенных  в области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называется  </a:t>
                </a:r>
                <a:r>
                  <a:rPr lang="ru-RU" sz="26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функциональным  рядом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 условно обозначается символом:  </a:t>
                </a:r>
              </a:p>
              <a:p>
                <a:pPr marL="0" indent="0" algn="ctr">
                  <a:buNone/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6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:r>
                  <a:rPr lang="ru-RU" sz="2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 а м е ч а н и е  2.  </a:t>
                </a: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каждом фиксированном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функциональный ряд (5)  превращается в числовой ряд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+ … +</m:t>
                    </m:r>
                    <m:sSub>
                      <m:sSub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2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ru-RU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+…  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который, может оказаться, при одних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6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сходится, при других – расходится.</a:t>
                </a:r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5DBB144-D94A-4865-A60F-686FC39D7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352" y="1441342"/>
                <a:ext cx="10352868" cy="4807058"/>
              </a:xfrm>
              <a:blipFill>
                <a:blip r:embed="rId2" cstate="print"/>
                <a:stretch>
                  <a:fillRect l="-883" t="-1014" r="-1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609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65</Words>
  <Application>Microsoft Office PowerPoint</Application>
  <PresentationFormat>Произвольный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ФУНКЦИОНАЛЬНЫЕ РЯДЫ</vt:lpstr>
      <vt:lpstr>Слайд 2</vt:lpstr>
      <vt:lpstr>Функциональные  последовательности </vt:lpstr>
      <vt:lpstr>Слайд 4</vt:lpstr>
      <vt:lpstr>Слайд 5</vt:lpstr>
      <vt:lpstr>Слайд 6</vt:lpstr>
      <vt:lpstr>Равномерная сходимость функциональной последовательности </vt:lpstr>
      <vt:lpstr>Необходимое и достаточное  условие  равномерной сходимости функциональной последовательности</vt:lpstr>
      <vt:lpstr>Функциональные  ряды.  Область  сходимости</vt:lpstr>
      <vt:lpstr>Слайд 10</vt:lpstr>
      <vt:lpstr>Слайд 11</vt:lpstr>
      <vt:lpstr>Слайд 12</vt:lpstr>
      <vt:lpstr>Равномерная  сходимость  функционального  ряда  </vt:lpstr>
      <vt:lpstr>Признак Вейерштрасса о равномерной сходимости функционального  ряда </vt:lpstr>
      <vt:lpstr>Слайд 15</vt:lpstr>
      <vt:lpstr> </vt:lpstr>
      <vt:lpstr>Функциональные  свойства  суммы  ряда</vt:lpstr>
      <vt:lpstr>Слайд 18</vt:lpstr>
      <vt:lpstr>Слайд 19</vt:lpstr>
      <vt:lpstr>Степенные  ряды</vt:lpstr>
      <vt:lpstr>Теорема Абеля. Радиус сходимости.</vt:lpstr>
      <vt:lpstr>Слайд 22</vt:lpstr>
      <vt:lpstr>Слайд 23</vt:lpstr>
      <vt:lpstr>Радиус  сходимости  степенного ряда</vt:lpstr>
      <vt:lpstr>Слайд 25</vt:lpstr>
      <vt:lpstr>Слайд 26</vt:lpstr>
      <vt:lpstr>Слайд 27</vt:lpstr>
      <vt:lpstr>Слайд 28</vt:lpstr>
      <vt:lpstr>Свойства  степенных рядов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РЯДЫ</dc:title>
  <dc:creator>User</dc:creator>
  <cp:lastModifiedBy>user</cp:lastModifiedBy>
  <cp:revision>34</cp:revision>
  <dcterms:created xsi:type="dcterms:W3CDTF">2021-11-19T12:43:59Z</dcterms:created>
  <dcterms:modified xsi:type="dcterms:W3CDTF">2025-06-10T05:06:35Z</dcterms:modified>
</cp:coreProperties>
</file>