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-90" y="-11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B3BD2B-B060-9BD3-B84E-2ED5FD2C1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CC8C0CC-848E-53B7-7C9D-C6A531B9F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97509F-66E9-A981-E800-1DCB93D1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3153E01-224C-92F7-6516-6DECFD18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023916-AA61-10FF-CF6E-86A355F3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2607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AAE237-0FE9-E42D-C024-1B8957B4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EC2B343-6002-EF15-DEA6-D69895B0A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9323F5B-E16A-4555-B2F4-E69E15899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8B4E5C-0936-A355-099E-C5AA8585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3C1BD73-9F95-712C-5916-4D031D91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62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087C668-C03C-F3F0-F16B-C5B13297F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82CAC06-A70E-4FB9-DC0D-EDB96B7F4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D2813D-8E34-EC52-71FB-B8EDEC9D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8FF73C-EEB1-9851-3AB4-ECAF2D3C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C75391-6E0F-7247-E63C-6778D10F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830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421F08-2D29-40A6-5076-E7CC5D62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8F3758-5883-EC45-3E0B-CEE7AF0BA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2245189-7C87-E753-33E7-3C808079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0737CD-EAA8-E0BC-7E68-443D957D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4C6203-7A7F-B4C7-0D72-748B7E3A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88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7AAE16-DEA6-46E0-E750-BAD57CFB2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327326F-D451-B856-451F-E84C7FC07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F2CBE2-6010-C364-F8BA-91993355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9AFD268-0AB7-E624-9590-C5642728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2B755-366E-313E-CA50-704171C1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920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C74864-6200-AEEF-F4B1-543196CA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78F5E36-2CCF-3F66-A9BF-DD837ED28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A84C700-AD26-06C5-23D0-DFA73A66D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42B7E37-D4CC-12A8-F4D5-1BFBDB1D5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6213E39-720F-449E-09D8-AB4F3E883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3AA791-9269-193D-63D1-AA37788E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569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C37AD4-568C-AC93-E185-78AD245D9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3B792D-D460-235D-0D1F-7E14C1310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CE76253-12B5-282F-DE5D-F5BF6354D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BEB6FF5-748E-18EF-5EBE-00ED1FD54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FE67CDF-A949-32CC-4F87-02FCB9E2A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63A7599-583B-8230-7FCB-36A78DDCD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C874083-BA39-D020-BB27-C8BDB2A2B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988C334-D891-142F-2FC3-337E24B9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35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BCF896-7E29-F32D-CBE8-90489887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200E84A-01CA-13FB-00D8-080CE0F9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B7D034E-8633-8ABF-47A7-3833AFFE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7496ED-C0C6-B7D2-D92B-799D6C020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00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A49AAD9-482B-4650-16B4-40A25EC8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D4B785B-3DAA-F9DF-4E03-5C5EBBFC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D93481F-4748-9FC0-8A8C-04390E44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021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413A6C-30EF-ECD3-4B4C-F7D9CEB1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625686-34ED-9AAF-6B3E-4E0EF35E3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F03A22-4E4E-D99F-E968-FC70C0E4E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266893E-B892-1DFF-06BC-D1ABFAD9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890F457-AE33-18FD-F0D7-2CEEE277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3D77111-61B8-7053-5841-71A4DE1E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0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8F79C8-3276-F12B-056B-BD83662A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79E173D-C05C-E744-FE82-4A8BF9FDA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4FEF465-0CBE-1C54-89EB-0AEF1F932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3F2F861-A6EE-3DDD-CA04-008BCE7E7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A546DF1-65E8-6D6F-D490-8FD0D0EC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EBD6565-6486-806B-5F7B-FBADA5D0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703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766811-AC43-4534-FFD0-EDA534BC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4E4269-2E2D-AFFE-0206-DDA0B9EE2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BD594D-2647-7806-ADCC-F66FF4716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8D228B-9348-D474-612D-BBC4E850C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5DC650-43CC-CB35-2251-2A27505E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90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5351DE-9E0C-EC46-58D2-123463DE9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6743"/>
            <a:ext cx="9144000" cy="3209940"/>
          </a:xfrm>
        </p:spPr>
        <p:txBody>
          <a:bodyPr/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ЛЕБЕГА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02BB0C5-35E8-3781-4E64-1B3E41E07B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00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BE96CDD-1E93-D06F-C7DB-54CC417821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7969" y="426128"/>
                <a:ext cx="10625831" cy="575083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4)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функция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интегрируема по Риману на множестве              то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и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слева в этом неравенстве стоит интеграл Лебега, а справа – интеграл Римана. Аналогичное утверждение справедливо и для кратного интеграла Римана.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Другими словами, всякая функция, интегрируемая по Риману, является интегрируемой по Лебегу, причем интегралы Лебега и Римана от такой функции совпадаю</a:t>
                </a:r>
              </a:p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5) Свойство аддитивности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Если                  и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множества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измеримы по Лебегу, то  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BE96CDD-1E93-D06F-C7DB-54CC417821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969" y="426128"/>
                <a:ext cx="10625831" cy="5750835"/>
              </a:xfrm>
              <a:blipFill>
                <a:blip r:embed="rId2" cstate="print"/>
                <a:stretch>
                  <a:fillRect l="-1147" t="-1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7992304-2BFA-4F68-6D80-5BDD73DCC38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41980" y="442754"/>
            <a:ext cx="1037855" cy="47656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4CD2FC8-51EC-DD39-772D-F6D23628129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7969" y="919320"/>
            <a:ext cx="1305017" cy="57293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177288D-E923-5EF1-DAC0-9461524D380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6317" y="840648"/>
            <a:ext cx="3713271" cy="73027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AD3511D-B62D-A687-C153-2994FA143D7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1625" y="4102391"/>
            <a:ext cx="1469724" cy="40417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D134843-688C-4E8E-C9BE-DE62F897084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69531" y="4506565"/>
            <a:ext cx="3611818" cy="51597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F643EC51-0629-AC88-204A-3309529A6D3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42497" y="5525358"/>
            <a:ext cx="2534731" cy="60639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A0A76D8-E8E3-9D57-51C6-54EDA84B1F8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660139" y="6070683"/>
            <a:ext cx="3699449" cy="72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91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5311DB6-C9EA-9026-AE45-9E824876E8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9394"/>
                <a:ext cx="10515600" cy="569756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6) Свойство 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-аддитивности интеграла Лебега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Если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Множества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измеримы по Лебегу, то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7) Свойство абсолютной непрерывности интеграла Лебега как функции множеств.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             ,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 для любого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найдется </a:t>
                </a:r>
                <a:r>
                  <a:rPr lang="el-G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такое, что для любого измеримого подмножества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 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мера которого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(e)&lt;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справедливо неравенств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5311DB6-C9EA-9026-AE45-9E824876E8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9394"/>
                <a:ext cx="10515600" cy="5697569"/>
              </a:xfrm>
              <a:blipFill>
                <a:blip r:embed="rId2" cstate="print"/>
                <a:stretch>
                  <a:fillRect l="-1217" t="-1927" r="-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B00BF4A-2B08-E019-5886-95265B3DD46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41493" y="561511"/>
            <a:ext cx="1391575" cy="41503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1EA5742-A77A-88C2-A82B-154B6BBF40F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10474" y="840137"/>
            <a:ext cx="3422482" cy="76672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7491D41-D327-92CC-3279-3C66243FC42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02769" y="1967601"/>
            <a:ext cx="2588496" cy="54944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178A5D1-F9F2-D490-A154-C4155094519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61562" y="2410537"/>
            <a:ext cx="2920305" cy="76672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8C4EF4A5-A3CD-AD2D-F133-C190224E20D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84999" y="3516402"/>
            <a:ext cx="1367737" cy="32868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BA87D11-8416-4E0D-4B2E-61CBBF2F579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60977" y="4878973"/>
            <a:ext cx="2112647" cy="120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051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666A09-C051-1998-6396-061F2E6FF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150"/>
            <a:ext cx="10515600" cy="5714052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Свойство монотонности.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,g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≥ g(x)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частности, если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≥ 0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Оценка интеграла по модулю.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функция f измерима на измеримом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Тогда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Если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неотрицательная измеримая ограниченная функция 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                                                  то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 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FCC5D50-7202-ED82-2A7D-F11DFFE5D15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8283" y="1440723"/>
            <a:ext cx="2620515" cy="67414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D9C036C-AD9B-D455-B91A-EC708EA93A5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8229" y="2484642"/>
            <a:ext cx="1592384" cy="67414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52451DA-4A70-7FBE-9085-D739DDFFE86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892" y="3643079"/>
            <a:ext cx="3799864" cy="48947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AE44FAB2-A9EE-D740-12C5-74EA14E0100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43741" y="3998557"/>
            <a:ext cx="3229600" cy="111498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2A7EB37F-5A12-385C-A629-520EC4057C7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39292" y="5407968"/>
            <a:ext cx="1801321" cy="80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9063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CFF77D-25A0-8B3F-F476-D991E4C9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244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Интеграл Лебега для простых функций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880F33-80D6-A86C-C0D9-AB930092E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566"/>
            <a:ext cx="10515600" cy="512939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частный случай интегрирования по Лебегу, когда подынтегральная функция является простой.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(x), определенная на некотором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заданной на нем мерой,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она измерима и принимает не более, чем счетное число значений.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простые функции – это функции, которые измеримы и принимают конечное или счетное число значений. Пусть простая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 принимает значения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интеграл Лебега по некоторому измеримому множеству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равенством: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71186FD-6746-F747-A4BB-7DC4922F0C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58907" y="4502365"/>
            <a:ext cx="3652838" cy="3714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94363F1-D26E-2D99-5DAF-0D3FE00D1C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8365" y="5811130"/>
            <a:ext cx="2633921" cy="67826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8C6F9EF-F835-76EC-7145-A043A991F80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2913" y="6361349"/>
            <a:ext cx="3205452" cy="49665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7280D8D-75D4-2B1B-5E69-DC0E2C1F333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17689" y="5969286"/>
            <a:ext cx="5810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3347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id="{ADFF36D0-11A8-7CC9-D429-F3E4FE564A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8098" y="638175"/>
                <a:ext cx="10515600" cy="55816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Простая функция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 называется интегрируемой или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суммируемой по Лебегу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множестве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ряд (3.1) абсолютно сходится. 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этом случае сумма ряда (3.1) называется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интегралом Лебега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множестве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этом определении предполагается, что все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различны. </a:t>
                </a:r>
                <a:r>
                  <a:rPr lang="ru-RU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Замечание.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Мы проводили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всѐ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изложение для случая функции одной переменной. В случае функции n переменных схема построения интеграла Лебега остается той же самой. В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-мерном случае качественно новым моментом теории является только так называемая теорема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Фубини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 сведении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-кратного интеграла Лебега к интегралу меньшей кратности. </a:t>
                </a:r>
              </a:p>
            </p:txBody>
          </p:sp>
        </mc:Choice>
        <mc:Fallback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DFF36D0-11A8-7CC9-D429-F3E4FE564A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8098" y="638175"/>
                <a:ext cx="10515600" cy="5581650"/>
              </a:xfrm>
              <a:blipFill>
                <a:blip r:embed="rId2" cstate="print"/>
                <a:stretch>
                  <a:fillRect l="-1217" t="-1967" r="-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80612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0DA904-20ED-83F8-35E2-ACD80F49C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419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Примеры вычисления интеграла Лебега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E0A70B3-7051-4BA1-F070-C3239C695F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118587"/>
                <a:ext cx="10435701" cy="489238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Вычислить интеграл Лебега от функции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заданной на отрезке [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следующим образом: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Решение.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Прежде всего заметим, что функция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интегрируема по Риману, поскольку она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разрывна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каждой точке.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Однако, по мере Лебега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эквивалентна ограниченной непрерывной функции, g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которая в каждой точке отрезка [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Действительно,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Применяя далее свойства 1) и 4) интеграла Лебега, получим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E0A70B3-7051-4BA1-F070-C3239C695F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118587"/>
                <a:ext cx="10435701" cy="4892383"/>
              </a:xfrm>
              <a:blipFill>
                <a:blip r:embed="rId2" cstate="print"/>
                <a:stretch>
                  <a:fillRect l="-1168" t="-2989" r="-9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913EC64-2140-8F02-E503-F8B57022B0F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10996" y="1910363"/>
            <a:ext cx="3683538" cy="91273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7D3131B-3435-6B01-44E6-13D9C993B93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17080" y="4760722"/>
            <a:ext cx="4960014" cy="53298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06297C5-FD8E-1B54-B8FE-E28E46BCD81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4692" y="5739413"/>
            <a:ext cx="3949842" cy="83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550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15F6D34-A4D6-50ED-EADC-566BA9DD4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825"/>
            <a:ext cx="10515600" cy="610816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Вычислить интеграл Лебега по отрезку [a b, ] от функции Дирихле.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Сужение функции Дирихле на любой отрезок [a b, ]: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Лебега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 эквивалентна функции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g≡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  0 на отрезке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 b], Это простая ограниченная функция, поэтому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Вычислить интеграл Лебега по отрезку a b,  от функции Римана: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2C9ABA1-8F9A-5A02-81E4-6FBAB72CD0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6032" y="1860981"/>
            <a:ext cx="4024884" cy="89997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A239E76-B960-D91A-4B0A-A034A97F926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60593" y="3860237"/>
            <a:ext cx="4122239" cy="70730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B050873-4F14-F3E8-270C-8256D6FF570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52331" y="5262806"/>
            <a:ext cx="7450019" cy="127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9055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2723DC3-F55E-A893-0169-9DD7943A1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863"/>
            <a:ext cx="10515600" cy="5626100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мере Лебега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эквивалентна 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)≡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на отрезке [a b, ] Это простая ограниченная функция, поэтому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Вычислить интеграл Лебега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365E650-1216-F571-13F8-08BCE3433AA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98440" y="1396522"/>
            <a:ext cx="4771318" cy="78738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3D9990C-6E79-5532-4180-C877143007F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1925" y="2356131"/>
            <a:ext cx="2472881" cy="78738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F7A37D95-E123-23E5-462F-A968342417F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02167" y="3010088"/>
            <a:ext cx="7657780" cy="366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2416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B3910EF-71A3-F7A7-D6E4-FB60CFBDB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70" y="192010"/>
            <a:ext cx="10515600" cy="5680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измерима и, очевидно, ограничена. Следовательно, эта функция интегрируема и по формуле (3.1):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5.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Вычислить интеграл Лебега от функции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заданной на отрезке [0,1] следующим образом: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A9340D2-A7F2-ACEF-A965-E434179975B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1433" y="623342"/>
            <a:ext cx="6223107" cy="67732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2BB36F1-B674-0A4C-83A2-97041598574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8769" y="1979277"/>
            <a:ext cx="4572000" cy="17430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26A36D9-A1C4-B053-1BEE-0384BD64ABE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92112" y="3598065"/>
            <a:ext cx="71247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251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7A2B1C1A-3C61-0F8D-6C05-0A8F73C59B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5788"/>
                <a:ext cx="10515600" cy="5591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отрезке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функция 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 простая ограниченная, поэтому по формуле (3.1):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нахождения суммы ряда используем формулу нахождения суммы бесконечно убывающей геометрической прогрессии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первый член прогрессии,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еѐ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знаменатель. Получаем, что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Применяя свойства интеграла Лебега, находим</a:t>
                </a:r>
              </a:p>
            </p:txBody>
          </p:sp>
        </mc:Choice>
        <mc:Fallback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A2B1C1A-3C61-0F8D-6C05-0A8F73C5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5788"/>
                <a:ext cx="10515600" cy="5591175"/>
              </a:xfrm>
              <a:blipFill>
                <a:blip r:embed="rId2" cstate="print"/>
                <a:stretch>
                  <a:fillRect l="-1217" t="-1854" r="-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FC4F60E-8551-B78D-9731-5B953722AEB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4822" y="342899"/>
            <a:ext cx="752475" cy="6762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4731AD7-AD1E-93D8-3A6A-5814FA38A18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1975" y="1210738"/>
            <a:ext cx="3787789" cy="71571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335AF36-77E3-BB63-6223-E0FDD17CCD4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31376" y="2169526"/>
            <a:ext cx="1363961" cy="81337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71059734-8D24-7895-1F7B-95C29D6C3C0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889506" y="3381375"/>
            <a:ext cx="809270" cy="73786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7E8918D-5620-7335-97A6-139329C432B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82424" y="3938132"/>
            <a:ext cx="2781152" cy="116302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00B61DB1-DEF6-45B3-479C-C42FC9756203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11975" y="5101159"/>
            <a:ext cx="3913943" cy="80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660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F4E11D-B0E8-23FD-74CA-BCA6A06AE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42240"/>
            <a:ext cx="11239131" cy="64982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Трудной частью теории интегрирования, основанной на теории меры, является построение меры, а теперь, когда это уже сделано, определить интеграл не составляет никакого труда. 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Основная идея построения интеграла Лебега, отличающая его от интеграла Римана, заключается в том, что при построении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лебеговской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интегральной суммы точки х объединяются не по принципу их близости на оси Ох, а по признаку близости значений функции в этих точках. Эта идея и позволяет распространить понятие интеграла на весьма обширный класс функций.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Интеграл Лебега имеет широкое применение, особенно в теории вероятностей. Многие математические теории, допускающие понимание интеграла в смысле Римана, принимают более законченный характер при использовании интеграла Лебега. Примером такой теории может служить теория рядов Фурье, 30 излагаемая во многих работах по математическому анализу сначала с пониманием интеграла в смысле Римана, а затем с привлечением интеграла Лебега.</a:t>
            </a:r>
          </a:p>
        </p:txBody>
      </p:sp>
    </p:spTree>
    <p:extLst>
      <p:ext uri="{BB962C8B-B14F-4D97-AF65-F5344CB8AC3E}">
        <p14:creationId xmlns:p14="http://schemas.microsoft.com/office/powerpoint/2010/main" xmlns="" val="1127639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14299776-BDCB-9B99-0ECF-61ADF41B3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42" y="452761"/>
            <a:ext cx="10515600" cy="5992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К – замкнутое канторово множество на отрезке [0,1] 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как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 то по мере Лебега 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эквивалентна на [0,1] ограниченной функции 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Применяя далее свойства 1) и 4) интеграла Лебега, получим: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4C19386-4E0F-5A7E-8A3F-4DF69AA3743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107" y="894103"/>
            <a:ext cx="4848689" cy="201469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65E7EF0-144D-7177-8AD5-D124E96A5D1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77782" y="2932059"/>
            <a:ext cx="1254252" cy="41808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1B773AB-9949-B4B5-09E5-E93D34857EE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2960" y="3728598"/>
            <a:ext cx="3989964" cy="158912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DC0BB21-29CD-D0E1-EDBC-7BAC45464B5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1455" y="5789923"/>
            <a:ext cx="5412973" cy="106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418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8A51D3-74B3-2FAA-582E-CE01110AA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Понятие интеграла Лебега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C14AFA-D8C1-6EA0-63EE-D47D8AEEC2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Пусть E – измеримое по Лебегу ограниченное множество в пространстве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пусть f – </a:t>
                </a:r>
                <a:r>
                  <a:rPr lang="ru-RU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вещественнозначная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ограниченная функция, заданная на E.</a:t>
                </a:r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Совокупность измеримых по Лебегу множеств </a:t>
                </a:r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называется разбиением множества E, если выполнены условия</a:t>
                </a:r>
              </a:p>
              <a:p>
                <a:pPr marL="0" indent="0">
                  <a:buNone/>
                </a:pPr>
                <a:endPara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Разбиение будем в дальнейшем обозначать символом P. Введем также следующие обозначения: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2C14AFA-D8C1-6EA0-63EE-D47D8AEEC2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 cstate="print"/>
                <a:stretch>
                  <a:fillRect l="-1217" t="-2381" r="-17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00B469A-7D26-895A-027F-5194106B651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32214" y="3092388"/>
            <a:ext cx="894426" cy="45868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32E9D7C-74DA-A117-78B0-331FE7D8919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2071" y="4132047"/>
            <a:ext cx="3730788" cy="7305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3B96E47-7FC9-1D2E-18F1-1CAB542393A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24862" y="5948039"/>
            <a:ext cx="5460204" cy="54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988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72BE5D-0FED-75E0-B2F1-77B06C9F7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74378"/>
            <a:ext cx="11949344" cy="6599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каждого разбиения P множества E и любой ограниченной функции f на E введем верхние и нижние интегральные суммы соответственно по формулам: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Верхним интегралом Лебега функции f на множестве E назовем величину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                      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нижним интегралом Лебега – величину, где точная верхняя и точная нижняя грани берутся по всем разбиениям множества E.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Легко видеть, что верхний и нижний интегралы Лебега существуют для любой ограниченной функции f на любом измеримом ограниченном множестве E в пространстве 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Функция f называется интегрируемой по Лебегу на измеримом множестве E, если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этом интегралом Лебега называется верхний (или нижний) интеграл Лебега и обозначается символом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DC274C6-99C2-DBE2-5EA0-147D21728D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656" y="932062"/>
            <a:ext cx="4932562" cy="61265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AED7871-1653-4801-513D-6E2BD2CA9B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22287"/>
          <a:stretch/>
        </p:blipFill>
        <p:spPr>
          <a:xfrm>
            <a:off x="1760738" y="1965331"/>
            <a:ext cx="2038905" cy="44013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519CCD6-83C2-CE85-82A6-EFEA35F73A1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1303" y="1965331"/>
            <a:ext cx="2242260" cy="5573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1EE2A0E-F30E-93BE-E5EF-3488F6893ED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09340" y="4106295"/>
            <a:ext cx="370597" cy="40024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D1399DD9-1BA8-DD70-6FF4-E2EDF22258E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96253" y="4927713"/>
            <a:ext cx="1131277" cy="51429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B930D9E-7361-5A7B-9E33-638B4FBEFBEE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51040" y="5925939"/>
            <a:ext cx="1242103" cy="75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623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8E3616-C74B-02E8-4827-72802F3B9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213064"/>
            <a:ext cx="10714608" cy="5963899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Любая ограниченная измеримая по Лебегу на измеримом ограниченном множестве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f интегрируемая по Лебегу на этом множестве.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интеграла Лебега можно распространить и на случай неограниченных функций и произвольных множеств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произвольная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измерима на измеримом ограниченном множестве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неотрицательна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каждого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введем функцию: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функция            называется срезкой функции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силу приведенной выше теоремы, для любого          существует интеграл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0EAC99-E5EE-E622-7AF9-E976632BBD6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96657" y="681037"/>
            <a:ext cx="783012" cy="27187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2710F1F-F079-63C2-2118-2D0C6503BE0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6657" y="2857655"/>
            <a:ext cx="783012" cy="28188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EACD7A5-DEDA-D730-277A-A209AC19391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130" y="3242824"/>
            <a:ext cx="696659" cy="37235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8EBA172-90A8-6EB0-91A6-628E8824265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9457" y="3161513"/>
            <a:ext cx="3653085" cy="90732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29C0783A-38FA-6FDE-C7D7-0C1DAEE70D5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7340" y="4169361"/>
            <a:ext cx="857250" cy="4191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C2C989B-B80E-F39E-74FE-DDEAB6BB2B0E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065824" y="4761113"/>
            <a:ext cx="805981" cy="361302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1416BCC4-6057-6AC3-7294-BE06D262EC1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10643" y="5268635"/>
            <a:ext cx="2960243" cy="81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341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86360B-C892-510C-45AC-2CB2C3397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239697"/>
            <a:ext cx="10714608" cy="593726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существует                    то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суммируемой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этот предел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интегралом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 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обозначается тем же символом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(принимающая произвольные знаки) является измеримой на измеримом ограниченном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Введем следующие неотрицательные функции: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суммируемой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суммируемы функции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интегралом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число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BB9D32E-518F-C715-8428-CC9A79FE708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64880" y="0"/>
            <a:ext cx="1578242" cy="68103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D85DDB5-8132-994D-657A-2B4187F37B8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0544" y="1451731"/>
            <a:ext cx="1220761" cy="69594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0402386-E1CA-3541-94E9-6E966F9B11C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8503" y="3359713"/>
            <a:ext cx="5095391" cy="79820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CA518BA-E3F6-972D-608D-67DE727D0CE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92201" y="4815015"/>
            <a:ext cx="1994239" cy="45268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59C8EC15-2E85-2662-34C1-870817B1FAC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19740" y="5739600"/>
            <a:ext cx="3752519" cy="67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655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16FCEDA-BC1C-29B5-82B7-86FDBD87A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063"/>
            <a:ext cx="10515600" cy="627631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суммируемые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будем также называть интегрируемыми по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Лебегу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Откажемся теперь от условия ограниченности множества                и распространим определение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интеграла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случай неограниченных измеримых множеств.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произвольное измеримое по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в пространстве                 – измеримая неотрицательная функция, определенная на этом множестве.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суммируема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существует конечный предел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предел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интегралом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обозначается, как и прежде, символом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EE432AB-37EE-AA42-ED1E-431E5C160FE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42641" y="1310520"/>
            <a:ext cx="839541" cy="34701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11B1C39-53CC-72E2-2144-8E92EA5D63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3313" y="2969117"/>
            <a:ext cx="1354400" cy="47871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609E885-7221-5B97-C10A-6EC8B1DF888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9168" y="4233822"/>
            <a:ext cx="2025773" cy="78921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B1DC6BC-EE48-5A33-55A8-59878869939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10849" y="6039241"/>
            <a:ext cx="1264328" cy="75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00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809AD551-50BD-AC3A-B76F-96FC5514C3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7513"/>
                <a:ext cx="10515600" cy="57594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измеримая функция произвольного знака, то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называется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суммируемой по Лебегу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множестве E, если суммируемы функции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При этом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интегралом Лебега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множестве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называется величина</a:t>
                </a:r>
                <a:r>
                  <a:rPr lang="ru-RU" dirty="0"/>
                  <a:t>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Все суммируемые по Лебегу функции будем, по-прежнему, называть интегрируемыми по Лебегу.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 всех интегрируемых по Лебегу на множестве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функций будем обозначать символом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L(E,</a:t>
                </a:r>
                <a:r>
                  <a:rPr lang="el-G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Существуют и другие способы (схемы) определения интеграла Лебега</a:t>
                </a:r>
                <a:r>
                  <a:rPr lang="ru-RU" dirty="0"/>
                  <a:t>.</a:t>
                </a:r>
              </a:p>
            </p:txBody>
          </p:sp>
        </mc:Choice>
        <mc:Fallback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09AD551-50BD-AC3A-B76F-96FC5514C3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7513"/>
                <a:ext cx="10515600" cy="5759450"/>
              </a:xfrm>
              <a:blipFill>
                <a:blip r:embed="rId2" cstate="print"/>
                <a:stretch>
                  <a:fillRect l="-1217" t="-17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EAA0A70-C3DD-4EDC-EA11-1864C24569F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4849" y="2021842"/>
            <a:ext cx="3628823" cy="62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246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05518E-6271-9B0D-D227-6D9D300C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199268" cy="74458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Свойства интеграла Лебега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D98B6E-2829-252E-8A92-56D66F016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05" y="1014344"/>
            <a:ext cx="10515600" cy="506725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основные свойства интеграла Лебега.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меры нуль всякая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интегрируема по Лебегу и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мера множества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Свойство линейности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функция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и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CBB689D-0AE6-3C20-EA18-7EBF884AD91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6114" y="2189224"/>
            <a:ext cx="1543291" cy="72265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CEC38E0-A02B-5487-297D-85D46EA2A95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2838442"/>
            <a:ext cx="2362957" cy="72265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7C3B2D3-2106-3A65-9E58-F79AB5ED535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57818" y="3805742"/>
            <a:ext cx="3279650" cy="55319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950FD3C-B455-2CF0-9AB5-C59584BA430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1605" y="4358936"/>
            <a:ext cx="2266803" cy="50108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EBB359E-C30A-8EE9-63D7-F27D3B895A6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18408" y="4771242"/>
            <a:ext cx="6595717" cy="83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1125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682</Words>
  <Application>Microsoft Office PowerPoint</Application>
  <PresentationFormat>Произвольный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ИНТЕГРАЛ ЛЕБЕГА</vt:lpstr>
      <vt:lpstr>Слайд 2</vt:lpstr>
      <vt:lpstr>3.1. Понятие интеграла Лебега</vt:lpstr>
      <vt:lpstr>Слайд 4</vt:lpstr>
      <vt:lpstr>Слайд 5</vt:lpstr>
      <vt:lpstr>Слайд 6</vt:lpstr>
      <vt:lpstr>Слайд 7</vt:lpstr>
      <vt:lpstr>Слайд 8</vt:lpstr>
      <vt:lpstr>3.2. Свойства интеграла Лебега</vt:lpstr>
      <vt:lpstr>Слайд 10</vt:lpstr>
      <vt:lpstr>Слайд 11</vt:lpstr>
      <vt:lpstr>Слайд 12</vt:lpstr>
      <vt:lpstr>3.3. Интеграл Лебега для простых функций</vt:lpstr>
      <vt:lpstr>Слайд 14</vt:lpstr>
      <vt:lpstr>3.4. Примеры вычисления интеграла Лебега 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ИНТЕГРАЛ ЛЕБЕГА</dc:title>
  <dc:creator>Екатерина Сергеевна Троценко</dc:creator>
  <cp:lastModifiedBy>user</cp:lastModifiedBy>
  <cp:revision>5</cp:revision>
  <dcterms:created xsi:type="dcterms:W3CDTF">2023-01-24T10:59:27Z</dcterms:created>
  <dcterms:modified xsi:type="dcterms:W3CDTF">2025-01-08T13:12:29Z</dcterms:modified>
</cp:coreProperties>
</file>