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0"/>
  </p:notesMasterIdLst>
  <p:sldIdLst>
    <p:sldId id="256" r:id="rId2"/>
    <p:sldId id="339" r:id="rId3"/>
    <p:sldId id="340" r:id="rId4"/>
    <p:sldId id="342" r:id="rId5"/>
    <p:sldId id="344" r:id="rId6"/>
    <p:sldId id="343" r:id="rId7"/>
    <p:sldId id="352" r:id="rId8"/>
    <p:sldId id="353" r:id="rId9"/>
    <p:sldId id="345" r:id="rId10"/>
    <p:sldId id="346" r:id="rId11"/>
    <p:sldId id="347" r:id="rId12"/>
    <p:sldId id="357" r:id="rId13"/>
    <p:sldId id="348" r:id="rId14"/>
    <p:sldId id="349" r:id="rId15"/>
    <p:sldId id="350" r:id="rId16"/>
    <p:sldId id="354" r:id="rId17"/>
    <p:sldId id="355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51" autoAdjust="0"/>
  </p:normalViewPr>
  <p:slideViewPr>
    <p:cSldViewPr>
      <p:cViewPr varScale="1">
        <p:scale>
          <a:sx n="80" d="100"/>
          <a:sy n="80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8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C9D4B3-466E-4991-BBB9-4F56AC3F69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9FC8D4-3C1F-452C-9DD6-187AE1D0635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D491-691F-4072-B05E-979052F58D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4E8B-AF4F-4A70-B1B0-BEFE2A4DFB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57F0-270D-4308-A301-9A2E3C1215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27A39-D99C-4C90-B7F6-638B5243CE7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C6096-FDA5-49AC-91D1-53CE0DC8A8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B8A9C-DF48-4B37-9F6C-9049521D3D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ED5-3585-421B-A1D2-A941806B3CD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F3FDE-15A8-4209-8E61-09658615514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18AA-0BFB-4525-AE55-D56B2E7B3F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911F-F58D-4276-B4D6-C7DAF29D5E5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AA24-D5CE-4433-B0E8-61A9618191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BDB794CC-A41B-452B-A732-34BB0ADFFB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8064500" cy="3389312"/>
          </a:xfrm>
        </p:spPr>
        <p:txBody>
          <a:bodyPr/>
          <a:lstStyle/>
          <a:p>
            <a:pPr algn="ctr" eaLnBrk="1" hangingPunct="1"/>
            <a:r>
              <a:rPr lang="ru-RU" altLang="ru-RU" sz="6000" b="1" i="1" smtClean="0"/>
              <a:t>Канторово множество</a:t>
            </a:r>
            <a:br>
              <a:rPr lang="ru-RU" altLang="ru-RU" sz="6000" b="1" i="1" smtClean="0"/>
            </a:br>
            <a:r>
              <a:rPr lang="ru-RU" altLang="ru-RU" sz="2400" b="1" i="1" smtClean="0"/>
              <a:t/>
            </a:r>
            <a:br>
              <a:rPr lang="ru-RU" altLang="ru-RU" sz="2400" b="1" i="1" smtClean="0"/>
            </a:br>
            <a:r>
              <a:rPr lang="ru-RU" altLang="ru-RU" sz="2400" b="1" i="1" smtClean="0"/>
              <a:t>(канторов дисконтинуум, пыль Кантора,…)  -</a:t>
            </a:r>
            <a:br>
              <a:rPr lang="ru-RU" altLang="ru-RU" sz="2400" b="1" i="1" smtClean="0"/>
            </a:br>
            <a:r>
              <a:rPr lang="ru-RU" altLang="ru-RU" sz="3600" b="1" i="1" smtClean="0"/>
              <a:t> </a:t>
            </a:r>
            <a:br>
              <a:rPr lang="ru-RU" altLang="ru-RU" sz="3600" b="1" i="1" smtClean="0"/>
            </a:br>
            <a:r>
              <a:rPr lang="ru-RU" altLang="ru-RU" sz="4400" b="1" i="1" smtClean="0"/>
              <a:t/>
            </a:r>
            <a:br>
              <a:rPr lang="ru-RU" altLang="ru-RU" sz="4400" b="1" i="1" smtClean="0"/>
            </a:br>
            <a:endParaRPr lang="ru-RU" altLang="ru-RU" sz="4000" b="1" i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0713" y="5949950"/>
            <a:ext cx="4533900" cy="242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altLang="ru-RU" sz="1400" b="1" i="1" smtClean="0">
                <a:latin typeface="Georgia" pitchFamily="18" charset="0"/>
              </a:rPr>
              <a:t> </a:t>
            </a:r>
          </a:p>
          <a:p>
            <a:pPr algn="r" eaLnBrk="1" hangingPunct="1">
              <a:lnSpc>
                <a:spcPct val="80000"/>
              </a:lnSpc>
            </a:pPr>
            <a:endParaRPr lang="ru-RU" altLang="ru-RU" sz="1400" b="1" i="1" smtClean="0">
              <a:latin typeface="Georgia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ru-RU" altLang="ru-RU" sz="1400" b="1" i="1" smtClean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- 7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8025"/>
            <a:ext cx="9180513" cy="5464175"/>
          </a:xfrm>
        </p:spPr>
        <p:txBody>
          <a:bodyPr/>
          <a:lstStyle/>
          <a:p>
            <a:pPr eaLnBrk="1" hangingPunct="1"/>
            <a:r>
              <a:rPr lang="ru-RU" altLang="ru-RU" sz="2400" u="sng" smtClean="0"/>
              <a:t>Ф 5</a:t>
            </a:r>
            <a:r>
              <a:rPr lang="ru-RU" altLang="ru-RU" sz="2400" smtClean="0"/>
              <a:t>.   </a:t>
            </a:r>
            <a:r>
              <a:rPr lang="ru-RU" altLang="ru-RU" sz="2400" i="1" smtClean="0"/>
              <a:t>Сюръекция                                 непрерывна</a:t>
            </a:r>
            <a:r>
              <a:rPr lang="ru-RU" altLang="ru-RU" sz="2400" smtClean="0"/>
              <a:t>.</a:t>
            </a:r>
            <a:r>
              <a:rPr lang="ru-RU" altLang="ru-RU" sz="2400" i="1" smtClean="0"/>
              <a:t> 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Док-во.   Формальный ответ:</a:t>
            </a:r>
          </a:p>
          <a:p>
            <a:pPr eaLnBrk="1" hangingPunct="1"/>
            <a:r>
              <a:rPr lang="ru-RU" altLang="ru-RU" sz="2400" smtClean="0"/>
              <a:t>Неформально. Если коды двух точек</a:t>
            </a:r>
          </a:p>
          <a:p>
            <a:pPr eaLnBrk="1" hangingPunct="1"/>
            <a:r>
              <a:rPr lang="en-US" altLang="ru-RU" sz="2400" i="1" smtClean="0"/>
              <a:t>x  </a:t>
            </a:r>
            <a:r>
              <a:rPr lang="ru-RU" altLang="ru-RU" sz="2400" smtClean="0"/>
              <a:t>и  </a:t>
            </a:r>
            <a:r>
              <a:rPr lang="en-US" altLang="ru-RU" sz="2400" i="1" smtClean="0"/>
              <a:t>y</a:t>
            </a:r>
            <a:r>
              <a:rPr lang="ru-RU" altLang="ru-RU" sz="2400" smtClean="0"/>
              <a:t>  совпали на первых  </a:t>
            </a:r>
            <a:r>
              <a:rPr lang="en-US" altLang="ru-RU" sz="2400" i="1" smtClean="0"/>
              <a:t>n  </a:t>
            </a:r>
            <a:r>
              <a:rPr lang="ru-RU" altLang="ru-RU" sz="2400" smtClean="0"/>
              <a:t>местах, то                    и тогда</a:t>
            </a:r>
          </a:p>
          <a:p>
            <a:pPr eaLnBrk="1" hangingPunct="1"/>
            <a:r>
              <a:rPr lang="ru-RU" altLang="ru-RU" sz="2400" smtClean="0"/>
              <a:t>двоичные дроби </a:t>
            </a:r>
            <a:r>
              <a:rPr lang="en-US" altLang="ru-RU" sz="2400" i="1" smtClean="0"/>
              <a:t>s(x)</a:t>
            </a:r>
            <a:r>
              <a:rPr lang="ru-RU" altLang="ru-RU" sz="2400" i="1" smtClean="0"/>
              <a:t>,</a:t>
            </a:r>
            <a:r>
              <a:rPr lang="en-US" altLang="ru-RU" sz="2400" i="1" smtClean="0"/>
              <a:t>s(y) </a:t>
            </a:r>
            <a:r>
              <a:rPr lang="ru-RU" altLang="ru-RU" sz="2400" smtClean="0"/>
              <a:t>совпали на первых  </a:t>
            </a:r>
            <a:r>
              <a:rPr lang="en-US" altLang="ru-RU" sz="2400" i="1" smtClean="0"/>
              <a:t>n  </a:t>
            </a:r>
            <a:r>
              <a:rPr lang="ru-RU" altLang="ru-RU" sz="2400" smtClean="0"/>
              <a:t>местах, т.е.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Остается формализовать переход </a:t>
            </a:r>
          </a:p>
          <a:p>
            <a:pPr eaLnBrk="1" hangingPunct="1"/>
            <a:endParaRPr lang="ru-RU" altLang="ru-RU" sz="2400" smtClean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059113" y="723900"/>
          <a:ext cx="2341562" cy="420688"/>
        </p:xfrm>
        <a:graphic>
          <a:graphicData uri="http://schemas.openxmlformats.org/presentationml/2006/ole">
            <p:oleObj spid="_x0000_s6146" name="Equation" r:id="rId3" imgW="1257300" imgH="22860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932363" y="1412875"/>
          <a:ext cx="3313112" cy="957263"/>
        </p:xfrm>
        <a:graphic>
          <a:graphicData uri="http://schemas.openxmlformats.org/presentationml/2006/ole">
            <p:oleObj spid="_x0000_s6147" name="Equation" r:id="rId4" imgW="1778000" imgH="52070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300788" y="2370138"/>
          <a:ext cx="1301750" cy="725487"/>
        </p:xfrm>
        <a:graphic>
          <a:graphicData uri="http://schemas.openxmlformats.org/presentationml/2006/ole">
            <p:oleObj spid="_x0000_s6148" name="Equation" r:id="rId5" imgW="698197" imgH="393529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440113" y="3538538"/>
          <a:ext cx="1989137" cy="725487"/>
        </p:xfrm>
        <a:graphic>
          <a:graphicData uri="http://schemas.openxmlformats.org/presentationml/2006/ole">
            <p:oleObj spid="_x0000_s6149" name="Equation" r:id="rId6" imgW="1066337" imgH="393529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062163" y="4708525"/>
          <a:ext cx="5019675" cy="725488"/>
        </p:xfrm>
        <a:graphic>
          <a:graphicData uri="http://schemas.openxmlformats.org/presentationml/2006/ole">
            <p:oleObj spid="_x0000_s6150" name="Equation" r:id="rId7" imgW="26924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- 8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8025"/>
            <a:ext cx="9180513" cy="5464175"/>
          </a:xfrm>
        </p:spPr>
        <p:txBody>
          <a:bodyPr/>
          <a:lstStyle/>
          <a:p>
            <a:pPr eaLnBrk="1" hangingPunct="1"/>
            <a:r>
              <a:rPr lang="ru-RU" altLang="ru-RU" sz="2400" u="sng" smtClean="0"/>
              <a:t>Ф 6 (Канторова лестница, «чортова» лестница)</a:t>
            </a:r>
            <a:r>
              <a:rPr lang="ru-RU" altLang="ru-RU" sz="2400" smtClean="0"/>
              <a:t>.   </a:t>
            </a:r>
            <a:r>
              <a:rPr lang="ru-RU" altLang="ru-RU" sz="2400" i="1" smtClean="0"/>
              <a:t>Существует непрерывная неубывающая сюръекция отрезка на себя, которая почти всюду постоянна. </a:t>
            </a:r>
          </a:p>
          <a:p>
            <a:pPr eaLnBrk="1" hangingPunct="1"/>
            <a:r>
              <a:rPr lang="ru-RU" altLang="ru-RU" sz="2400" smtClean="0"/>
              <a:t>Док-во.</a:t>
            </a:r>
          </a:p>
          <a:p>
            <a:pPr eaLnBrk="1" hangingPunct="1"/>
            <a:r>
              <a:rPr lang="ru-RU" altLang="ru-RU" sz="2400" smtClean="0"/>
              <a:t>Продолжим сюръекцию                              на интервалы, удаляемые в процессе построения множества </a:t>
            </a:r>
            <a:r>
              <a:rPr lang="ru-RU" altLang="ru-RU" sz="2400" b="1" smtClean="0"/>
              <a:t>К </a:t>
            </a:r>
            <a:r>
              <a:rPr lang="ru-RU" altLang="ru-RU" sz="2400" smtClean="0"/>
              <a:t>самым простым образом. </a:t>
            </a:r>
          </a:p>
          <a:p>
            <a:pPr eaLnBrk="1" hangingPunct="1"/>
            <a:r>
              <a:rPr lang="ru-RU" altLang="ru-RU" sz="2400" smtClean="0"/>
              <a:t>А именно, так как  всегда                    для любого удаляемого интервала           , то на этом интервале наша функция будет соответствующей константой.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924300" y="2349500"/>
          <a:ext cx="2341563" cy="420688"/>
        </p:xfrm>
        <a:graphic>
          <a:graphicData uri="http://schemas.openxmlformats.org/presentationml/2006/ole">
            <p:oleObj spid="_x0000_s7170" name="Equation" r:id="rId3" imgW="1257300" imgH="2286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067175" y="3497263"/>
          <a:ext cx="1584325" cy="466725"/>
        </p:xfrm>
        <a:graphic>
          <a:graphicData uri="http://schemas.openxmlformats.org/presentationml/2006/ole">
            <p:oleObj spid="_x0000_s7171" name="Equation" r:id="rId4" imgW="850531" imgH="25389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979613" y="3933825"/>
          <a:ext cx="803275" cy="420688"/>
        </p:xfrm>
        <a:graphic>
          <a:graphicData uri="http://schemas.openxmlformats.org/presentationml/2006/ole">
            <p:oleObj spid="_x0000_s7172" name="Equation" r:id="rId5" imgW="431613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1658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   </a:t>
            </a:r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endParaRPr lang="ru-RU" altLang="ru-RU" sz="2400" b="1" smtClean="0"/>
          </a:p>
          <a:p>
            <a:pPr eaLnBrk="1" hangingPunct="1"/>
            <a:r>
              <a:rPr lang="ru-RU" altLang="ru-RU" sz="2400" b="1" smtClean="0"/>
              <a:t>График непрерывной функции вполне может НЕ получаться «одним росчерком пера».</a:t>
            </a:r>
          </a:p>
          <a:p>
            <a:endParaRPr lang="ru-RU" altLang="ru-RU" smtClean="0"/>
          </a:p>
        </p:txBody>
      </p:sp>
      <p:pic>
        <p:nvPicPr>
          <p:cNvPr id="19460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4813"/>
            <a:ext cx="7859713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- 9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8025"/>
            <a:ext cx="9180513" cy="54641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Ф 7.  </a:t>
            </a:r>
            <a:r>
              <a:rPr lang="ru-RU" altLang="ru-RU" sz="2400" b="1" i="1" smtClean="0"/>
              <a:t>К  </a:t>
            </a:r>
            <a:r>
              <a:rPr lang="ru-RU" altLang="ru-RU" sz="2400" i="1" smtClean="0"/>
              <a:t>- компакт без изолированных точек. </a:t>
            </a:r>
            <a:endParaRPr lang="ru-RU" altLang="ru-RU" sz="2400" smtClean="0"/>
          </a:p>
          <a:p>
            <a:pPr eaLnBrk="1" hangingPunct="1"/>
            <a:r>
              <a:rPr lang="ru-RU" altLang="ru-RU" sz="2400" smtClean="0"/>
              <a:t>Ф 8.  </a:t>
            </a:r>
            <a:r>
              <a:rPr lang="ru-RU" altLang="ru-RU" sz="2400" b="1" i="1" smtClean="0"/>
              <a:t>К </a:t>
            </a:r>
            <a:r>
              <a:rPr lang="ru-RU" altLang="ru-RU" sz="2400" i="1" smtClean="0"/>
              <a:t>нигде не плотно (= в любом интервале есть подинтервал, в котором нет точек из </a:t>
            </a:r>
            <a:r>
              <a:rPr lang="ru-RU" altLang="ru-RU" sz="2400" b="1" i="1" smtClean="0"/>
              <a:t>К</a:t>
            </a:r>
            <a:r>
              <a:rPr lang="ru-RU" altLang="ru-RU" sz="2400" i="1" smtClean="0"/>
              <a:t>). </a:t>
            </a:r>
          </a:p>
          <a:p>
            <a:pPr eaLnBrk="1" hangingPunct="1"/>
            <a:r>
              <a:rPr lang="ru-RU" altLang="ru-RU" sz="2400" smtClean="0"/>
              <a:t>Док-во.</a:t>
            </a:r>
          </a:p>
          <a:p>
            <a:pPr eaLnBrk="1" hangingPunct="1"/>
            <a:r>
              <a:rPr lang="ru-RU" altLang="ru-RU" sz="2400" smtClean="0"/>
              <a:t>Для интервала </a:t>
            </a:r>
            <a:r>
              <a:rPr lang="en-US" altLang="ru-RU" sz="2400" i="1" smtClean="0"/>
              <a:t>(a;b)</a:t>
            </a:r>
            <a:r>
              <a:rPr lang="ru-RU" altLang="ru-RU" sz="2400" i="1" smtClean="0"/>
              <a:t> </a:t>
            </a:r>
            <a:r>
              <a:rPr lang="ru-RU" altLang="ru-RU" sz="2400" smtClean="0"/>
              <a:t>выберем </a:t>
            </a:r>
            <a:r>
              <a:rPr lang="en-US" altLang="ru-RU" sz="2400" i="1" smtClean="0"/>
              <a:t>n </a:t>
            </a:r>
            <a:r>
              <a:rPr lang="ru-RU" altLang="ru-RU" sz="2400" smtClean="0"/>
              <a:t>так, чтобы                   . 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Разделим </a:t>
            </a:r>
            <a:r>
              <a:rPr lang="en-US" altLang="ru-RU" sz="2400" smtClean="0"/>
              <a:t>[0;1] </a:t>
            </a:r>
            <a:r>
              <a:rPr lang="ru-RU" altLang="ru-RU" sz="2400" smtClean="0"/>
              <a:t>на      одинаковых отрезков. Один из них, скажем    , целиком лежит в </a:t>
            </a:r>
            <a:r>
              <a:rPr lang="en-US" altLang="ru-RU" sz="2400" i="1" smtClean="0"/>
              <a:t>(a;b)</a:t>
            </a:r>
            <a:r>
              <a:rPr lang="ru-RU" altLang="ru-RU" sz="2400" i="1" smtClean="0"/>
              <a:t> . </a:t>
            </a:r>
          </a:p>
          <a:p>
            <a:pPr eaLnBrk="1" hangingPunct="1"/>
            <a:r>
              <a:rPr lang="ru-RU" altLang="ru-RU" sz="2400" smtClean="0"/>
              <a:t>Если на </a:t>
            </a:r>
            <a:r>
              <a:rPr lang="en-US" altLang="ru-RU" sz="2400" i="1" smtClean="0"/>
              <a:t>n-</a:t>
            </a:r>
            <a:r>
              <a:rPr lang="ru-RU" altLang="ru-RU" sz="2400" smtClean="0"/>
              <a:t>ом шаге построения </a:t>
            </a:r>
            <a:r>
              <a:rPr lang="ru-RU" altLang="ru-RU" sz="2400" b="1" smtClean="0"/>
              <a:t>К </a:t>
            </a:r>
            <a:r>
              <a:rPr lang="ru-RU" altLang="ru-RU" sz="2400" smtClean="0"/>
              <a:t>внутренность    </a:t>
            </a:r>
            <a:r>
              <a:rPr lang="ru-RU" altLang="ru-RU" sz="2400" b="1" i="1" smtClean="0"/>
              <a:t> </a:t>
            </a:r>
            <a:r>
              <a:rPr lang="ru-RU" altLang="ru-RU" sz="2400" smtClean="0"/>
              <a:t>удаляют, то     - нужный подинтервал.</a:t>
            </a:r>
          </a:p>
          <a:p>
            <a:pPr eaLnBrk="1" hangingPunct="1"/>
            <a:r>
              <a:rPr lang="ru-RU" altLang="ru-RU" sz="2400" smtClean="0"/>
              <a:t>Если нет, то на следующем шаге удаляют среднюю треть</a:t>
            </a:r>
          </a:p>
          <a:p>
            <a:pPr eaLnBrk="1" hangingPunct="1"/>
            <a:r>
              <a:rPr lang="ru-RU" altLang="ru-RU" sz="2400" smtClean="0"/>
              <a:t>и эта треть -  нужный подинтервал.</a:t>
            </a:r>
          </a:p>
          <a:p>
            <a:pPr eaLnBrk="1" hangingPunct="1"/>
            <a:endParaRPr lang="ru-RU" altLang="ru-RU" sz="2400" smtClean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516688" y="2205038"/>
          <a:ext cx="1347787" cy="723900"/>
        </p:xfrm>
        <a:graphic>
          <a:graphicData uri="http://schemas.openxmlformats.org/presentationml/2006/ole">
            <p:oleObj spid="_x0000_s8194" name="Equation" r:id="rId3" imgW="723586" imgH="393529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43238" y="3330575"/>
          <a:ext cx="307975" cy="373063"/>
        </p:xfrm>
        <a:graphic>
          <a:graphicData uri="http://schemas.openxmlformats.org/presentationml/2006/ole">
            <p:oleObj spid="_x0000_s8195" name="Equation" r:id="rId4" imgW="164957" imgH="203024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47813" y="3706813"/>
          <a:ext cx="260350" cy="327025"/>
        </p:xfrm>
        <a:graphic>
          <a:graphicData uri="http://schemas.openxmlformats.org/presentationml/2006/ole">
            <p:oleObj spid="_x0000_s8196" name="Equation" r:id="rId5" imgW="139579" imgH="177646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148513" y="4181475"/>
          <a:ext cx="360362" cy="327025"/>
        </p:xfrm>
        <a:graphic>
          <a:graphicData uri="http://schemas.openxmlformats.org/presentationml/2006/ole">
            <p:oleObj spid="_x0000_s8197" name="Equation" r:id="rId6" imgW="139579" imgH="177646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900113" y="4508500"/>
          <a:ext cx="358775" cy="327025"/>
        </p:xfrm>
        <a:graphic>
          <a:graphicData uri="http://schemas.openxmlformats.org/presentationml/2006/ole">
            <p:oleObj spid="_x0000_s8198" name="Equation" r:id="rId7" imgW="139579" imgH="177646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8734425" y="4941888"/>
          <a:ext cx="387350" cy="327025"/>
        </p:xfrm>
        <a:graphic>
          <a:graphicData uri="http://schemas.openxmlformats.org/presentationml/2006/ole">
            <p:oleObj spid="_x0000_s8199" name="Equation" r:id="rId8" imgW="139579" imgH="177646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- 10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150"/>
            <a:ext cx="9180513" cy="54641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Ф 9.  </a:t>
            </a:r>
            <a:r>
              <a:rPr lang="ru-RU" altLang="ru-RU" sz="2400" i="1" smtClean="0"/>
              <a:t>Если  </a:t>
            </a:r>
            <a:r>
              <a:rPr lang="en-US" altLang="ru-RU" sz="2400" b="1" i="1" smtClean="0"/>
              <a:t>F  </a:t>
            </a:r>
            <a:r>
              <a:rPr lang="ru-RU" altLang="ru-RU" sz="2400" i="1" smtClean="0"/>
              <a:t>- замкнутое подмножество</a:t>
            </a:r>
            <a:r>
              <a:rPr lang="ru-RU" altLang="ru-RU" sz="2400" smtClean="0"/>
              <a:t> </a:t>
            </a:r>
            <a:r>
              <a:rPr lang="ru-RU" altLang="ru-RU" sz="2400" b="1" i="1" smtClean="0"/>
              <a:t>К </a:t>
            </a:r>
            <a:r>
              <a:rPr lang="ru-RU" altLang="ru-RU" sz="2400" i="1" smtClean="0"/>
              <a:t>, то существует непрерывная сюръекция                          такая, что                       . </a:t>
            </a:r>
            <a:r>
              <a:rPr lang="ru-RU" altLang="ru-RU" sz="2400" b="1" i="1" smtClean="0"/>
              <a:t>(</a:t>
            </a:r>
            <a:r>
              <a:rPr lang="en-US" altLang="ru-RU" sz="2400" b="1" i="1" smtClean="0"/>
              <a:t>F – </a:t>
            </a:r>
            <a:r>
              <a:rPr lang="ru-RU" altLang="ru-RU" sz="2400" b="1" i="1" smtClean="0"/>
              <a:t>ретракт  К).</a:t>
            </a:r>
            <a:endParaRPr lang="ru-RU" altLang="ru-RU" sz="2400" smtClean="0"/>
          </a:p>
          <a:p>
            <a:pPr eaLnBrk="1" hangingPunct="1"/>
            <a:r>
              <a:rPr lang="ru-RU" altLang="ru-RU" sz="2400" smtClean="0"/>
              <a:t>Док-во.</a:t>
            </a:r>
          </a:p>
          <a:p>
            <a:pPr eaLnBrk="1" hangingPunct="1"/>
            <a:r>
              <a:rPr lang="ru-RU" altLang="ru-RU" sz="2400" smtClean="0"/>
              <a:t>Возьмем                </a:t>
            </a:r>
          </a:p>
          <a:p>
            <a:pPr eaLnBrk="1" hangingPunct="1"/>
            <a:r>
              <a:rPr lang="ru-RU" altLang="ru-RU" sz="2400" smtClean="0"/>
              <a:t>По Ф8 найдем                                           . </a:t>
            </a:r>
          </a:p>
          <a:p>
            <a:pPr eaLnBrk="1" hangingPunct="1"/>
            <a:r>
              <a:rPr lang="ru-RU" altLang="ru-RU" sz="2400" smtClean="0"/>
              <a:t>Вырежем          из прямой и разрез максимально раздвинем: </a:t>
            </a:r>
          </a:p>
          <a:p>
            <a:pPr eaLnBrk="1" hangingPunct="1"/>
            <a:r>
              <a:rPr lang="ru-RU" altLang="ru-RU" sz="2400" smtClean="0"/>
              <a:t>                  отобразим в       , а                  отобразим в </a:t>
            </a:r>
            <a:endParaRPr lang="ru-RU" altLang="ru-RU" sz="2400" b="1" i="1" smtClean="0"/>
          </a:p>
          <a:p>
            <a:pPr eaLnBrk="1" hangingPunct="1"/>
            <a:r>
              <a:rPr lang="ru-RU" altLang="ru-RU" sz="2400" b="1" i="1" smtClean="0"/>
              <a:t> </a:t>
            </a:r>
            <a:endParaRPr lang="ru-RU" altLang="ru-RU" sz="2400" i="1" smtClean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983288" y="1125538"/>
          <a:ext cx="2058987" cy="420687"/>
        </p:xfrm>
        <a:graphic>
          <a:graphicData uri="http://schemas.openxmlformats.org/presentationml/2006/ole">
            <p:oleObj spid="_x0000_s9218" name="Equation" r:id="rId3" imgW="1104900" imgH="2286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124075" y="1489075"/>
          <a:ext cx="1939925" cy="374650"/>
        </p:xfrm>
        <a:graphic>
          <a:graphicData uri="http://schemas.openxmlformats.org/presentationml/2006/ole">
            <p:oleObj spid="_x0000_s9219" name="Equation" r:id="rId4" imgW="1040948" imgH="203112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901825" y="2349500"/>
          <a:ext cx="7212013" cy="444500"/>
        </p:xfrm>
        <a:graphic>
          <a:graphicData uri="http://schemas.openxmlformats.org/presentationml/2006/ole">
            <p:oleObj spid="_x0000_s9220" name="Equation" r:id="rId5" imgW="3873500" imgH="241300" progId="Equation.DSMT4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638425" y="2782888"/>
          <a:ext cx="3902075" cy="444500"/>
        </p:xfrm>
        <a:graphic>
          <a:graphicData uri="http://schemas.openxmlformats.org/presentationml/2006/ole">
            <p:oleObj spid="_x0000_s9221" name="Equation" r:id="rId6" imgW="2095500" imgH="241300" progId="Equation.DSMT4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871663" y="3236913"/>
          <a:ext cx="663575" cy="374650"/>
        </p:xfrm>
        <a:graphic>
          <a:graphicData uri="http://schemas.openxmlformats.org/presentationml/2006/ole">
            <p:oleObj spid="_x0000_s9222" name="Equation" r:id="rId7" imgW="355292" imgH="203024" progId="Equation.DSMT4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57200" y="3660775"/>
          <a:ext cx="1323975" cy="444500"/>
        </p:xfrm>
        <a:graphic>
          <a:graphicData uri="http://schemas.openxmlformats.org/presentationml/2006/ole">
            <p:oleObj spid="_x0000_s9223" name="Equation" r:id="rId8" imgW="710891" imgH="241195" progId="Equation.DSMT4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873500" y="3646488"/>
          <a:ext cx="379413" cy="444500"/>
        </p:xfrm>
        <a:graphic>
          <a:graphicData uri="http://schemas.openxmlformats.org/presentationml/2006/ole">
            <p:oleObj spid="_x0000_s9224" name="Equation" r:id="rId9" imgW="203112" imgH="241195" progId="Equation.DSMT4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643438" y="3660775"/>
          <a:ext cx="1417637" cy="444500"/>
        </p:xfrm>
        <a:graphic>
          <a:graphicData uri="http://schemas.openxmlformats.org/presentationml/2006/ole">
            <p:oleObj spid="_x0000_s9225" name="Equation" r:id="rId10" imgW="761669" imgH="241195" progId="Equation.DSMT4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8035925" y="3633788"/>
          <a:ext cx="450850" cy="444500"/>
        </p:xfrm>
        <a:graphic>
          <a:graphicData uri="http://schemas.openxmlformats.org/presentationml/2006/ole">
            <p:oleObj spid="_x0000_s9226" name="Equation" r:id="rId11" imgW="241195" imgH="241195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- 11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150"/>
            <a:ext cx="9180513" cy="54641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/>
              <a:t>Ф 10.  </a:t>
            </a:r>
            <a:r>
              <a:rPr lang="ru-RU" altLang="ru-RU" sz="2400" i="1" dirty="0" smtClean="0"/>
              <a:t>Для любого метрического компакта  </a:t>
            </a:r>
            <a:r>
              <a:rPr lang="en-US" altLang="ru-RU" sz="2400" b="1" i="1" dirty="0" smtClean="0"/>
              <a:t>X </a:t>
            </a:r>
            <a:r>
              <a:rPr lang="ru-RU" altLang="ru-RU" sz="2400" i="1" dirty="0" smtClean="0"/>
              <a:t> существует непрерывная сюръекция                         .</a:t>
            </a:r>
          </a:p>
          <a:p>
            <a:pPr eaLnBrk="1" hangingPunct="1">
              <a:defRPr/>
            </a:pPr>
            <a:r>
              <a:rPr lang="ru-RU" altLang="ru-RU" sz="2400" dirty="0" smtClean="0"/>
              <a:t>Док-во 1 (обходное).</a:t>
            </a:r>
          </a:p>
          <a:p>
            <a:pPr eaLnBrk="1" hangingPunct="1">
              <a:defRPr/>
            </a:pPr>
            <a:r>
              <a:rPr lang="ru-RU" altLang="ru-RU" sz="2400" dirty="0" smtClean="0"/>
              <a:t>1) Сначала Ф10 устанавливается для специального </a:t>
            </a:r>
            <a:r>
              <a:rPr lang="en-US" altLang="ru-RU" sz="2400" b="1" i="1" dirty="0" smtClean="0"/>
              <a:t>X</a:t>
            </a:r>
            <a:r>
              <a:rPr lang="ru-RU" altLang="ru-RU" sz="2400" dirty="0" smtClean="0"/>
              <a:t>, для гильбертова куба     :                           .</a:t>
            </a:r>
          </a:p>
          <a:p>
            <a:pPr eaLnBrk="1" hangingPunct="1">
              <a:defRPr/>
            </a:pPr>
            <a:r>
              <a:rPr lang="ru-RU" altLang="ru-RU" sz="2400" dirty="0" smtClean="0"/>
              <a:t>2) Затем используется (</a:t>
            </a:r>
            <a:r>
              <a:rPr lang="ru-RU" altLang="ru-RU" sz="2400" dirty="0" err="1" smtClean="0"/>
              <a:t>иньективная</a:t>
            </a:r>
            <a:r>
              <a:rPr lang="ru-RU" altLang="ru-RU" sz="2400" dirty="0" smtClean="0"/>
              <a:t>) универсальность     :</a:t>
            </a:r>
          </a:p>
          <a:p>
            <a:pPr eaLnBrk="1" hangingPunct="1">
              <a:defRPr/>
            </a:pPr>
            <a:endParaRPr lang="ru-RU" altLang="ru-RU" sz="2400" dirty="0" smtClean="0"/>
          </a:p>
          <a:p>
            <a:pPr eaLnBrk="1" hangingPunct="1">
              <a:defRPr/>
            </a:pPr>
            <a:r>
              <a:rPr lang="ru-RU" altLang="ru-RU" sz="2400" dirty="0" smtClean="0"/>
              <a:t>3) Пусть                               .  Применяем Ф9 о ретракции:</a:t>
            </a:r>
          </a:p>
          <a:p>
            <a:pPr eaLnBrk="1" hangingPunct="1">
              <a:defRPr/>
            </a:pPr>
            <a:endParaRPr lang="ru-RU" altLang="ru-RU" sz="2400" dirty="0"/>
          </a:p>
          <a:p>
            <a:pPr eaLnBrk="1" hangingPunct="1">
              <a:defRPr/>
            </a:pPr>
            <a:r>
              <a:rPr lang="ru-RU" altLang="ru-RU" sz="2400" dirty="0" smtClean="0"/>
              <a:t>4) Тогда                         - </a:t>
            </a:r>
          </a:p>
          <a:p>
            <a:pPr eaLnBrk="1" hangingPunct="1">
              <a:defRPr/>
            </a:pPr>
            <a:r>
              <a:rPr lang="ru-RU" altLang="ru-RU" sz="2400" dirty="0" smtClean="0"/>
              <a:t>то, что нужно: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sz="2400" dirty="0" smtClean="0"/>
              <a:t>                      </a:t>
            </a:r>
            <a:endParaRPr lang="ru-RU" altLang="ru-RU" sz="24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083300" y="1125538"/>
          <a:ext cx="1916113" cy="420687"/>
        </p:xfrm>
        <a:graphic>
          <a:graphicData uri="http://schemas.openxmlformats.org/presentationml/2006/ole">
            <p:oleObj spid="_x0000_s10242" name="Equation" r:id="rId3" imgW="1028700" imgH="2286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987675" y="2349500"/>
          <a:ext cx="284163" cy="373063"/>
        </p:xfrm>
        <a:graphic>
          <a:graphicData uri="http://schemas.openxmlformats.org/presentationml/2006/ole">
            <p:oleObj spid="_x0000_s10243" name="Equation" r:id="rId4" imgW="152268" imgH="203024" progId="Equation.DSMT4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625850" y="2309813"/>
          <a:ext cx="2081213" cy="468312"/>
        </p:xfrm>
        <a:graphic>
          <a:graphicData uri="http://schemas.openxmlformats.org/presentationml/2006/ole">
            <p:oleObj spid="_x0000_s10244" name="Equation" r:id="rId5" imgW="1117115" imgH="253890" progId="Equation.DSMT4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8345488" y="2816225"/>
          <a:ext cx="284162" cy="373063"/>
        </p:xfrm>
        <a:graphic>
          <a:graphicData uri="http://schemas.openxmlformats.org/presentationml/2006/ole">
            <p:oleObj spid="_x0000_s10245" name="Equation" r:id="rId6" imgW="152268" imgH="203024" progId="Equation.DSMT4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120900" y="3195638"/>
          <a:ext cx="4352925" cy="422275"/>
        </p:xfrm>
        <a:graphic>
          <a:graphicData uri="http://schemas.openxmlformats.org/presentationml/2006/ole">
            <p:oleObj spid="_x0000_s10246" name="Equation" r:id="rId7" imgW="2336800" imgH="228600" progId="Equation.DSMT4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1746250" y="3629025"/>
          <a:ext cx="2484438" cy="468313"/>
        </p:xfrm>
        <a:graphic>
          <a:graphicData uri="http://schemas.openxmlformats.org/presentationml/2006/ole">
            <p:oleObj spid="_x0000_s10247" name="Equation" r:id="rId8" imgW="1333500" imgH="254000" progId="Equation.DSMT4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2897188" y="4056063"/>
          <a:ext cx="2249487" cy="420687"/>
        </p:xfrm>
        <a:graphic>
          <a:graphicData uri="http://schemas.openxmlformats.org/presentationml/2006/ole">
            <p:oleObj spid="_x0000_s10248" name="Equation" r:id="rId9" imgW="1206500" imgH="228600" progId="Equation.DSMT4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789113" y="4524375"/>
          <a:ext cx="1704975" cy="468313"/>
        </p:xfrm>
        <a:graphic>
          <a:graphicData uri="http://schemas.openxmlformats.org/presentationml/2006/ole">
            <p:oleObj spid="_x0000_s10249" name="Equation" r:id="rId10" imgW="914400" imgH="254000" progId="Equation.DSMT4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503738" y="4476750"/>
          <a:ext cx="4073525" cy="1543050"/>
        </p:xfrm>
        <a:graphic>
          <a:graphicData uri="http://schemas.openxmlformats.org/presentationml/2006/ole">
            <p:oleObj spid="_x0000_s10250" name="Equation" r:id="rId11" imgW="2184400" imgH="83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50" y="571500"/>
            <a:ext cx="8953500" cy="6094413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Mix</a:t>
            </a:r>
            <a:endParaRPr lang="ru-RU" dirty="0" smtClean="0"/>
          </a:p>
          <a:p>
            <a:pPr>
              <a:defRPr/>
            </a:pPr>
            <a:r>
              <a:rPr lang="ru-RU" sz="2400" dirty="0" smtClean="0"/>
              <a:t>Ф11.  </a:t>
            </a:r>
            <a:r>
              <a:rPr lang="ru-RU" sz="2400" b="1" i="1" dirty="0" smtClean="0"/>
              <a:t>К – </a:t>
            </a:r>
            <a:r>
              <a:rPr lang="ru-RU" sz="2400" i="1" dirty="0" err="1" smtClean="0"/>
              <a:t>нульмерен</a:t>
            </a:r>
            <a:r>
              <a:rPr lang="ru-RU" sz="2400" i="1" dirty="0" smtClean="0"/>
              <a:t> </a:t>
            </a:r>
          </a:p>
          <a:p>
            <a:pPr>
              <a:defRPr/>
            </a:pPr>
            <a:r>
              <a:rPr lang="ru-RU" sz="2400" i="1" dirty="0" smtClean="0"/>
              <a:t>(=в любой окрестности любой точки есть открыто-замкнутое подмножество )</a:t>
            </a:r>
          </a:p>
          <a:p>
            <a:pPr>
              <a:defRPr/>
            </a:pPr>
            <a:r>
              <a:rPr lang="ru-RU" sz="2400" dirty="0" smtClean="0"/>
              <a:t>Ф12. (уникальность  </a:t>
            </a:r>
            <a:r>
              <a:rPr lang="ru-RU" sz="2400" b="1" i="1" dirty="0" smtClean="0"/>
              <a:t>К</a:t>
            </a:r>
            <a:r>
              <a:rPr lang="ru-RU" sz="2400" dirty="0" smtClean="0"/>
              <a:t>)</a:t>
            </a:r>
          </a:p>
          <a:p>
            <a:pPr>
              <a:defRPr/>
            </a:pPr>
            <a:r>
              <a:rPr lang="ru-RU" sz="2400" dirty="0" smtClean="0"/>
              <a:t> </a:t>
            </a:r>
            <a:r>
              <a:rPr lang="ru-RU" sz="2400" i="1" dirty="0" smtClean="0"/>
              <a:t>Всякий</a:t>
            </a:r>
            <a:r>
              <a:rPr lang="en-US" sz="2400" i="1" dirty="0" smtClean="0"/>
              <a:t> </a:t>
            </a:r>
            <a:r>
              <a:rPr lang="ru-RU" sz="2400" i="1" dirty="0" err="1" smtClean="0"/>
              <a:t>нульмерный</a:t>
            </a:r>
            <a:r>
              <a:rPr lang="ru-RU" sz="2400" i="1" dirty="0" smtClean="0"/>
              <a:t> метрический компакт без изолированных точек </a:t>
            </a:r>
            <a:r>
              <a:rPr lang="ru-RU" sz="2400" i="1" dirty="0" err="1" smtClean="0"/>
              <a:t>гомеоморфен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К.</a:t>
            </a:r>
          </a:p>
          <a:p>
            <a:pPr>
              <a:defRPr/>
            </a:pPr>
            <a:r>
              <a:rPr lang="ru-RU" sz="2400" dirty="0" smtClean="0"/>
              <a:t>Ф13. </a:t>
            </a:r>
            <a:r>
              <a:rPr lang="ru-RU" sz="2400" i="1" dirty="0" smtClean="0"/>
              <a:t>Существует непрерывная </a:t>
            </a:r>
            <a:r>
              <a:rPr lang="ru-RU" sz="2400" i="1" dirty="0" err="1" smtClean="0"/>
              <a:t>сюрьекция</a:t>
            </a:r>
            <a:r>
              <a:rPr lang="ru-RU" sz="2400" i="1" dirty="0" smtClean="0"/>
              <a:t> отрезка на любой выпуклый компакт </a:t>
            </a:r>
            <a:r>
              <a:rPr lang="ru-RU" sz="2400" b="1" i="1" dirty="0" smtClean="0"/>
              <a:t>Х</a:t>
            </a:r>
            <a:r>
              <a:rPr lang="ru-RU" sz="2400" i="1" dirty="0" smtClean="0"/>
              <a:t>. </a:t>
            </a:r>
          </a:p>
          <a:p>
            <a:pPr>
              <a:defRPr/>
            </a:pPr>
            <a:r>
              <a:rPr lang="ru-RU" sz="2400" dirty="0" smtClean="0"/>
              <a:t>: сюръекцию                             продолжить на смежные интервалы по линейности.</a:t>
            </a: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339975" y="4437063"/>
          <a:ext cx="1939925" cy="420687"/>
        </p:xfrm>
        <a:graphic>
          <a:graphicData uri="http://schemas.openxmlformats.org/presentationml/2006/ole">
            <p:oleObj spid="_x0000_s11266" name="Equation" r:id="rId3" imgW="1040948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094413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Mix</a:t>
            </a:r>
            <a:endParaRPr lang="ru-RU" dirty="0" smtClean="0"/>
          </a:p>
          <a:p>
            <a:pPr>
              <a:defRPr/>
            </a:pPr>
            <a:r>
              <a:rPr lang="ru-RU" sz="2400" dirty="0" smtClean="0"/>
              <a:t>Ф14. </a:t>
            </a:r>
            <a:r>
              <a:rPr lang="ru-RU" sz="2400" b="1" i="1" dirty="0" smtClean="0"/>
              <a:t>К – </a:t>
            </a:r>
            <a:r>
              <a:rPr lang="ru-RU" sz="2400" i="1" dirty="0" smtClean="0"/>
              <a:t>однороден (=любую точку можно перевести в любую </a:t>
            </a:r>
            <a:r>
              <a:rPr lang="ru-RU" sz="2400" i="1" dirty="0" err="1" smtClean="0"/>
              <a:t>автогомеоморфизмом</a:t>
            </a:r>
            <a:r>
              <a:rPr lang="ru-RU" sz="2400" i="1" dirty="0" smtClean="0"/>
              <a:t>) и</a:t>
            </a:r>
          </a:p>
          <a:p>
            <a:pPr>
              <a:defRPr/>
            </a:pPr>
            <a:r>
              <a:rPr lang="ru-RU" sz="2400" i="1" dirty="0" smtClean="0"/>
              <a:t> строго однороден (=все </a:t>
            </a:r>
            <a:r>
              <a:rPr lang="en-US" sz="2400" i="1" dirty="0" err="1" smtClean="0"/>
              <a:t>clopen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гомеоморфны</a:t>
            </a:r>
            <a:r>
              <a:rPr lang="ru-RU" sz="2400" i="1" dirty="0" smtClean="0"/>
              <a:t>).</a:t>
            </a:r>
          </a:p>
          <a:p>
            <a:pPr>
              <a:defRPr/>
            </a:pPr>
            <a:r>
              <a:rPr lang="ru-RU" sz="2400" dirty="0" smtClean="0"/>
              <a:t>Ф15. (частичное решение СН)</a:t>
            </a:r>
            <a:r>
              <a:rPr lang="ru-RU" sz="2400" i="1" dirty="0" smtClean="0"/>
              <a:t> </a:t>
            </a:r>
          </a:p>
          <a:p>
            <a:pPr>
              <a:defRPr/>
            </a:pPr>
            <a:r>
              <a:rPr lang="ru-RU" sz="2400" i="1" dirty="0" smtClean="0"/>
              <a:t>Несчетное замкнутое числовое множество содержит копию </a:t>
            </a:r>
            <a:r>
              <a:rPr lang="ru-RU" sz="2400" b="1" i="1" dirty="0"/>
              <a:t>К </a:t>
            </a:r>
            <a:r>
              <a:rPr lang="ru-RU" sz="2400" i="1" dirty="0"/>
              <a:t>и поэтому континуально</a:t>
            </a:r>
            <a:r>
              <a:rPr lang="ru-RU" sz="2400" i="1" dirty="0" smtClean="0"/>
              <a:t>.</a:t>
            </a:r>
          </a:p>
          <a:p>
            <a:pPr>
              <a:defRPr/>
            </a:pPr>
            <a:r>
              <a:rPr lang="ru-RU" sz="2400" dirty="0" smtClean="0"/>
              <a:t>Ф15</a:t>
            </a:r>
            <a:r>
              <a:rPr lang="en-US" sz="2400" dirty="0" smtClean="0"/>
              <a:t>’  </a:t>
            </a:r>
            <a:r>
              <a:rPr lang="ru-RU" sz="2400" i="1" dirty="0" smtClean="0"/>
              <a:t>Если                    </a:t>
            </a:r>
            <a:r>
              <a:rPr lang="en-US" sz="2400" i="1" dirty="0" smtClean="0"/>
              <a:t> </a:t>
            </a:r>
            <a:r>
              <a:rPr lang="ru-RU" sz="2400" i="1" dirty="0" smtClean="0"/>
              <a:t>непрерывно отображает полное метрическое пространство </a:t>
            </a:r>
            <a:r>
              <a:rPr lang="en-US" sz="2400" b="1" i="1" dirty="0" smtClean="0"/>
              <a:t>X</a:t>
            </a:r>
            <a:r>
              <a:rPr lang="en-US" sz="2400" i="1" dirty="0" smtClean="0"/>
              <a:t> </a:t>
            </a:r>
            <a:r>
              <a:rPr lang="ru-RU" sz="2400" i="1" dirty="0" smtClean="0"/>
              <a:t>на несчетное пространство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Y</a:t>
            </a:r>
            <a:r>
              <a:rPr lang="en-US" sz="2400" i="1" dirty="0" smtClean="0"/>
              <a:t> </a:t>
            </a:r>
            <a:r>
              <a:rPr lang="ru-RU" sz="2400" i="1" dirty="0" smtClean="0"/>
              <a:t>,</a:t>
            </a:r>
            <a:r>
              <a:rPr lang="en-US" sz="2400" i="1" dirty="0" smtClean="0"/>
              <a:t> </a:t>
            </a:r>
            <a:r>
              <a:rPr lang="ru-RU" sz="2400" i="1" dirty="0" smtClean="0"/>
              <a:t>то</a:t>
            </a:r>
            <a:r>
              <a:rPr lang="en-US" sz="2400" i="1" dirty="0" smtClean="0"/>
              <a:t> </a:t>
            </a:r>
            <a:r>
              <a:rPr lang="en-US" sz="2400" b="1" i="1" dirty="0"/>
              <a:t>X </a:t>
            </a:r>
            <a:r>
              <a:rPr lang="ru-RU" sz="2400" i="1" dirty="0" smtClean="0"/>
              <a:t> содержит копию </a:t>
            </a:r>
            <a:r>
              <a:rPr lang="ru-RU" sz="2400" b="1" i="1" dirty="0" smtClean="0"/>
              <a:t>К </a:t>
            </a:r>
            <a:r>
              <a:rPr lang="ru-RU" sz="2400" i="1" dirty="0" smtClean="0"/>
              <a:t>и поэтому неравенство                     невозможно.</a:t>
            </a:r>
          </a:p>
          <a:p>
            <a:pPr>
              <a:defRPr/>
            </a:pPr>
            <a:r>
              <a:rPr lang="ru-RU" sz="2400" dirty="0" smtClean="0"/>
              <a:t>Ф16. </a:t>
            </a:r>
            <a:r>
              <a:rPr lang="ru-RU" sz="2400" i="1" dirty="0" smtClean="0"/>
              <a:t>Существует измеримое, не борелевское множество.</a:t>
            </a:r>
          </a:p>
          <a:p>
            <a:pPr>
              <a:defRPr/>
            </a:pPr>
            <a:endParaRPr lang="ru-RU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08175" y="3627438"/>
          <a:ext cx="1703388" cy="420687"/>
        </p:xfrm>
        <a:graphic>
          <a:graphicData uri="http://schemas.openxmlformats.org/presentationml/2006/ole">
            <p:oleObj spid="_x0000_s12290" name="Equation" r:id="rId3" imgW="914400" imgH="22860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09825" y="4703763"/>
          <a:ext cx="1419225" cy="466725"/>
        </p:xfrm>
        <a:graphic>
          <a:graphicData uri="http://schemas.openxmlformats.org/presentationml/2006/ole">
            <p:oleObj spid="_x0000_s12291" name="Equation" r:id="rId4" imgW="761760" imgH="2538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348038" y="5568950"/>
          <a:ext cx="2057400" cy="514350"/>
        </p:xfrm>
        <a:graphic>
          <a:graphicData uri="http://schemas.openxmlformats.org/presentationml/2006/ole">
            <p:oleObj spid="_x0000_s12292" name="Equation" r:id="rId5" imgW="11048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3425" cy="3671888"/>
          </a:xfrm>
          <a:noFill/>
        </p:spPr>
        <p:txBody>
          <a:bodyPr/>
          <a:lstStyle/>
          <a:p>
            <a:pPr eaLnBrk="1" hangingPunct="1"/>
            <a:r>
              <a:rPr lang="ru-RU" altLang="ru-RU" sz="3200" b="1" smtClean="0"/>
              <a:t> </a:t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5400" b="1" smtClean="0"/>
              <a:t>Спасибо  за   внимание.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620713"/>
            <a:ext cx="8713787" cy="453072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0)  Отрезок  </a:t>
            </a:r>
            <a:r>
              <a:rPr lang="en-US" altLang="ru-RU" sz="2400" i="1" smtClean="0"/>
              <a:t>I = </a:t>
            </a:r>
            <a:r>
              <a:rPr lang="en-US" altLang="ru-RU" sz="2400" smtClean="0"/>
              <a:t>[0; 1].</a:t>
            </a:r>
          </a:p>
          <a:p>
            <a:pPr eaLnBrk="1" hangingPunct="1"/>
            <a:r>
              <a:rPr lang="en-US" altLang="ru-RU" sz="2400" smtClean="0"/>
              <a:t>1)  </a:t>
            </a:r>
            <a:r>
              <a:rPr lang="ru-RU" altLang="ru-RU" sz="2400" smtClean="0"/>
              <a:t>Делим </a:t>
            </a:r>
            <a:r>
              <a:rPr lang="en-US" altLang="ru-RU" sz="2400" i="1" smtClean="0"/>
              <a:t>I  </a:t>
            </a:r>
            <a:r>
              <a:rPr lang="ru-RU" altLang="ru-RU" sz="2400" smtClean="0"/>
              <a:t>на три равных отрезка: </a:t>
            </a:r>
          </a:p>
          <a:p>
            <a:pPr eaLnBrk="1" hangingPunct="1"/>
            <a:r>
              <a:rPr lang="ru-RU" altLang="ru-RU" sz="2400" smtClean="0"/>
              <a:t>Средний интервал удаляем. Остаются</a:t>
            </a:r>
          </a:p>
          <a:p>
            <a:pPr eaLnBrk="1" hangingPunct="1"/>
            <a:r>
              <a:rPr lang="ru-RU" altLang="ru-RU" sz="2400" smtClean="0"/>
              <a:t>2) С каждым из двух оставшихся отрезков делаем то же.         </a:t>
            </a:r>
          </a:p>
          <a:p>
            <a:pPr eaLnBrk="1" hangingPunct="1"/>
            <a:r>
              <a:rPr lang="ru-RU" altLang="ru-RU" sz="2400" smtClean="0"/>
              <a:t>А именно, получаем 6 отрезков  длиной 1</a:t>
            </a:r>
            <a:r>
              <a:rPr lang="en-US" altLang="ru-RU" sz="2400" smtClean="0"/>
              <a:t>/9</a:t>
            </a:r>
            <a:r>
              <a:rPr lang="ru-RU" altLang="ru-RU" sz="2400" smtClean="0"/>
              <a:t>                 </a:t>
            </a:r>
            <a:r>
              <a:rPr lang="en-US" altLang="ru-RU" sz="2400" smtClean="0"/>
              <a:t>   </a:t>
            </a:r>
            <a:r>
              <a:rPr lang="ru-RU" altLang="ru-RU" sz="2400" smtClean="0"/>
              <a:t>и                    </a:t>
            </a:r>
          </a:p>
          <a:p>
            <a:pPr eaLnBrk="1" hangingPunct="1"/>
            <a:r>
              <a:rPr lang="ru-RU" altLang="ru-RU" sz="2400" smtClean="0"/>
              <a:t>                        из которых  удаляем средние интервалы. Остаются                            .</a:t>
            </a:r>
          </a:p>
          <a:p>
            <a:pPr eaLnBrk="1" hangingPunct="1"/>
            <a:r>
              <a:rPr lang="ru-RU" altLang="ru-RU" sz="2400" smtClean="0"/>
              <a:t>3) С каждым из четырех оставшихся отрезков делаем то же.</a:t>
            </a:r>
          </a:p>
          <a:p>
            <a:pPr eaLnBrk="1" hangingPunct="1"/>
            <a:r>
              <a:rPr lang="ru-RU" altLang="ru-RU" sz="2400" smtClean="0"/>
              <a:t>                         </a:t>
            </a:r>
            <a:r>
              <a:rPr lang="ru-RU" altLang="ru-RU" sz="4000" smtClean="0"/>
              <a:t>И   Т. Д.</a:t>
            </a:r>
            <a:endParaRPr lang="ru-RU" altLang="ru-RU" sz="240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156325" y="1014413"/>
          <a:ext cx="1439863" cy="495300"/>
        </p:xfrm>
        <a:graphic>
          <a:graphicData uri="http://schemas.openxmlformats.org/presentationml/2006/ole">
            <p:oleObj spid="_x0000_s1026" name="Equation" r:id="rId3" imgW="609600" imgH="22860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734175" y="1509713"/>
          <a:ext cx="930275" cy="431800"/>
        </p:xfrm>
        <a:graphic>
          <a:graphicData uri="http://schemas.openxmlformats.org/presentationml/2006/ole">
            <p:oleObj spid="_x0000_s1027" name="Equation" r:id="rId4" imgW="393529" imgH="228501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308850" y="2436813"/>
          <a:ext cx="1511300" cy="422275"/>
        </p:xfrm>
        <a:graphic>
          <a:graphicData uri="http://schemas.openxmlformats.org/presentationml/2006/ole">
            <p:oleObj spid="_x0000_s1028" name="Equation" r:id="rId5" imgW="749300" imgH="22860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042988" y="2767013"/>
          <a:ext cx="1803400" cy="431800"/>
        </p:xfrm>
        <a:graphic>
          <a:graphicData uri="http://schemas.openxmlformats.org/presentationml/2006/ole">
            <p:oleObj spid="_x0000_s1029" name="Equation" r:id="rId6" imgW="761669" imgH="228501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54288" y="3198813"/>
          <a:ext cx="1997075" cy="422275"/>
        </p:xfrm>
        <a:graphic>
          <a:graphicData uri="http://schemas.openxmlformats.org/presentationml/2006/ole">
            <p:oleObj spid="_x0000_s1030" name="Equation" r:id="rId7" imgW="1016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</a:t>
            </a:r>
            <a:r>
              <a:rPr lang="en-US" altLang="ru-RU" sz="1400" smtClean="0"/>
              <a:t>2</a:t>
            </a:r>
            <a:endParaRPr lang="ru-RU" altLang="ru-RU" sz="1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188" y="1741488"/>
            <a:ext cx="12590462" cy="8159750"/>
          </a:xfrm>
        </p:spPr>
        <p:txBody>
          <a:bodyPr/>
          <a:lstStyle/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25538"/>
            <a:ext cx="7777163" cy="4751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8650"/>
            <a:ext cx="9069388" cy="54641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Сумма длин удаленных интервалов: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Получается, что из отрезка длиной 1 удалили интервалы, сумма длин которых также равна 1. А что-нибудь осталось?</a:t>
            </a:r>
          </a:p>
          <a:p>
            <a:pPr eaLnBrk="1" hangingPunct="1"/>
            <a:r>
              <a:rPr lang="ru-RU" altLang="ru-RU" sz="2400" b="1" smtClean="0"/>
              <a:t>Да</a:t>
            </a:r>
            <a:r>
              <a:rPr lang="ru-RU" altLang="ru-RU" sz="2400" smtClean="0"/>
              <a:t>, и осталось «столько же» точек, сколько было на </a:t>
            </a:r>
            <a:r>
              <a:rPr lang="en-US" altLang="ru-RU" sz="2400" smtClean="0"/>
              <a:t>[0;1]</a:t>
            </a:r>
            <a:r>
              <a:rPr lang="ru-RU" altLang="ru-RU" sz="2400" smtClean="0"/>
              <a:t>. </a:t>
            </a:r>
          </a:p>
          <a:p>
            <a:pPr algn="ctr" eaLnBrk="1" hangingPunct="1"/>
            <a:r>
              <a:rPr lang="ru-RU" altLang="ru-RU" sz="2400" i="1" smtClean="0"/>
              <a:t>Кодировка точек канторовского множества.</a:t>
            </a:r>
          </a:p>
          <a:p>
            <a:pPr eaLnBrk="1" hangingPunct="1"/>
            <a:r>
              <a:rPr lang="ru-RU" altLang="ru-RU" sz="2400" smtClean="0"/>
              <a:t>Пусть                        любая послед-ть символов 0 и 2. Тогда                                                                   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послед-ть стягивающихся отрезков, у которых есть ровно одна общая точка      .                                                        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84213" y="1125538"/>
          <a:ext cx="8351837" cy="935037"/>
        </p:xfrm>
        <a:graphic>
          <a:graphicData uri="http://schemas.openxmlformats.org/presentationml/2006/ole">
            <p:oleObj spid="_x0000_s2050" name="Equation" r:id="rId3" imgW="4483100" imgH="50800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58888" y="3646488"/>
          <a:ext cx="2011362" cy="420687"/>
        </p:xfrm>
        <a:graphic>
          <a:graphicData uri="http://schemas.openxmlformats.org/presentationml/2006/ole">
            <p:oleObj spid="_x0000_s2051" name="Equation" r:id="rId4" imgW="1079500" imgH="22860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979613" y="4081463"/>
          <a:ext cx="4543425" cy="446087"/>
        </p:xfrm>
        <a:graphic>
          <a:graphicData uri="http://schemas.openxmlformats.org/presentationml/2006/ole">
            <p:oleObj spid="_x0000_s2052" name="Equation" r:id="rId5" imgW="2438400" imgH="24130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132138" y="4922838"/>
          <a:ext cx="449262" cy="423862"/>
        </p:xfrm>
        <a:graphic>
          <a:graphicData uri="http://schemas.openxmlformats.org/presentationml/2006/ole">
            <p:oleObj spid="_x0000_s2053" name="Equation" r:id="rId6" imgW="241300" imgH="22860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07963" y="5497513"/>
          <a:ext cx="8726487" cy="446087"/>
        </p:xfrm>
        <a:graphic>
          <a:graphicData uri="http://schemas.openxmlformats.org/presentationml/2006/ole">
            <p:oleObj spid="_x0000_s2054" name="Equation" r:id="rId7" imgW="46863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</a:t>
            </a:r>
            <a:r>
              <a:rPr lang="en-US" altLang="ru-RU" sz="1400" smtClean="0"/>
              <a:t>4</a:t>
            </a:r>
            <a:endParaRPr lang="ru-RU" altLang="ru-RU" sz="1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950" y="620713"/>
            <a:ext cx="9251950" cy="54641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</a:t>
            </a:r>
            <a:r>
              <a:rPr lang="ru-RU" sz="2400" b="1" dirty="0" smtClean="0"/>
              <a:t>Примеры.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Точка:   0                                 Код:  (000…..)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Точка:   1                                 Код:  (222…..)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Точка:   1</a:t>
            </a:r>
            <a:r>
              <a:rPr lang="en-US" sz="2400" dirty="0" smtClean="0"/>
              <a:t>/3</a:t>
            </a:r>
            <a:r>
              <a:rPr lang="ru-RU" sz="2400" dirty="0" smtClean="0"/>
              <a:t>                              Код:  (0222…..)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Точка:   7</a:t>
            </a:r>
            <a:r>
              <a:rPr lang="en-US" sz="2400" dirty="0" smtClean="0"/>
              <a:t>/</a:t>
            </a:r>
            <a:r>
              <a:rPr lang="ru-RU" sz="2400" dirty="0" smtClean="0"/>
              <a:t>9                              Код:  (20222…..)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Код: (2202000….)              Точка: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Код: (20202020(20))          Точка:  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Код:                         .  Точка: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Точки 1-го рода -  в коде есть «хвост» из 0 или «хвост» из 2, т.е. концы удаляемых интервалов. Точки 2-го рода – остальные.                                    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2400" dirty="0" smtClean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787900" y="2781300"/>
          <a:ext cx="2840038" cy="725488"/>
        </p:xfrm>
        <a:graphic>
          <a:graphicData uri="http://schemas.openxmlformats.org/presentationml/2006/ole">
            <p:oleObj spid="_x0000_s3074" name="Equation" r:id="rId3" imgW="1524000" imgH="3937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827088" y="3756025"/>
          <a:ext cx="6556375" cy="1100138"/>
        </p:xfrm>
        <a:graphic>
          <a:graphicData uri="http://schemas.openxmlformats.org/presentationml/2006/ole">
            <p:oleObj spid="_x0000_s3075" name="Equation" r:id="rId4" imgW="3517900" imgH="59690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11188" y="5049838"/>
          <a:ext cx="2011362" cy="420687"/>
        </p:xfrm>
        <a:graphic>
          <a:graphicData uri="http://schemas.openxmlformats.org/presentationml/2006/ole">
            <p:oleObj spid="_x0000_s3076" name="Equation" r:id="rId5" imgW="1079500" imgH="228600" progId="Equation.DSMT4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062413" y="4803775"/>
          <a:ext cx="1820862" cy="730250"/>
        </p:xfrm>
        <a:graphic>
          <a:graphicData uri="http://schemas.openxmlformats.org/presentationml/2006/ole">
            <p:oleObj spid="_x0000_s3077" name="Equation" r:id="rId6" imgW="977476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3" y="628650"/>
            <a:ext cx="9180513" cy="5464175"/>
          </a:xfrm>
        </p:spPr>
        <p:txBody>
          <a:bodyPr/>
          <a:lstStyle/>
          <a:p>
            <a:pPr eaLnBrk="1" hangingPunct="1"/>
            <a:r>
              <a:rPr lang="ru-RU" altLang="ru-RU" sz="2800" u="sng" smtClean="0"/>
              <a:t>Ф 1</a:t>
            </a:r>
            <a:r>
              <a:rPr lang="ru-RU" altLang="ru-RU" sz="2800" smtClean="0"/>
              <a:t>.</a:t>
            </a:r>
            <a:r>
              <a:rPr lang="ru-RU" altLang="ru-RU" sz="2800" b="1" i="1" smtClean="0"/>
              <a:t>К </a:t>
            </a:r>
            <a:r>
              <a:rPr lang="ru-RU" altLang="ru-RU" sz="2800" i="1" smtClean="0"/>
              <a:t>континуально</a:t>
            </a:r>
            <a:r>
              <a:rPr lang="ru-RU" altLang="ru-RU" sz="2800" smtClean="0"/>
              <a:t>(</a:t>
            </a:r>
            <a:r>
              <a:rPr lang="en-US" altLang="ru-RU" sz="2800" smtClean="0"/>
              <a:t>=</a:t>
            </a:r>
            <a:r>
              <a:rPr lang="ru-RU" altLang="ru-RU" sz="2800" smtClean="0"/>
              <a:t>существует биекция между </a:t>
            </a:r>
            <a:r>
              <a:rPr lang="ru-RU" altLang="ru-RU" sz="2800" b="1" smtClean="0"/>
              <a:t>К  </a:t>
            </a:r>
            <a:r>
              <a:rPr lang="ru-RU" altLang="ru-RU" sz="2800" smtClean="0"/>
              <a:t>и </a:t>
            </a:r>
            <a:r>
              <a:rPr lang="en-US" altLang="ru-RU" sz="2800" smtClean="0"/>
              <a:t>[0;1] ).</a:t>
            </a:r>
          </a:p>
          <a:p>
            <a:pPr eaLnBrk="1" hangingPunct="1"/>
            <a:r>
              <a:rPr lang="ru-RU" altLang="ru-RU" sz="2800" smtClean="0"/>
              <a:t>До-во.   </a:t>
            </a:r>
          </a:p>
          <a:p>
            <a:pPr eaLnBrk="1" hangingPunct="1"/>
            <a:r>
              <a:rPr lang="ru-RU" altLang="ru-RU" sz="2800" b="1" smtClean="0"/>
              <a:t>К</a:t>
            </a:r>
            <a:r>
              <a:rPr lang="ru-RU" altLang="ru-RU" sz="2800" smtClean="0"/>
              <a:t>  биективно множеству всех последовательностей из двух символов 0 и 2, </a:t>
            </a:r>
          </a:p>
          <a:p>
            <a:pPr eaLnBrk="1" hangingPunct="1"/>
            <a:r>
              <a:rPr lang="ru-RU" altLang="ru-RU" sz="2800" smtClean="0"/>
              <a:t>которое биективно множеству всех подмножеств множества натуральных чисел, </a:t>
            </a:r>
          </a:p>
          <a:p>
            <a:pPr eaLnBrk="1" hangingPunct="1"/>
            <a:r>
              <a:rPr lang="ru-RU" altLang="ru-RU" sz="2800" smtClean="0"/>
              <a:t>которое континуально (              ).   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427538" y="3933825"/>
          <a:ext cx="1152525" cy="538163"/>
        </p:xfrm>
        <a:graphic>
          <a:graphicData uri="http://schemas.openxmlformats.org/presentationml/2006/ole">
            <p:oleObj spid="_x0000_s4098" name="Equation" r:id="rId3" imgW="482391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2071688" y="3014663"/>
            <a:ext cx="8229600" cy="4530725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36613"/>
            <a:ext cx="6985000" cy="5367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98437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eaLnBrk="1" hangingPunct="1"/>
            <a:r>
              <a:rPr lang="ru-RU" altLang="ru-RU" sz="3200" u="sng" smtClean="0"/>
              <a:t>Ф 2</a:t>
            </a:r>
            <a:r>
              <a:rPr lang="ru-RU" altLang="ru-RU" sz="3200" smtClean="0"/>
              <a:t>.  </a:t>
            </a:r>
            <a:r>
              <a:rPr lang="ru-RU" altLang="ru-RU" sz="3200" i="1" smtClean="0"/>
              <a:t>Существует сюръекция  </a:t>
            </a:r>
            <a:r>
              <a:rPr lang="en-US" altLang="ru-RU" sz="3200" i="1" smtClean="0"/>
              <a:t>s </a:t>
            </a:r>
            <a:r>
              <a:rPr lang="ru-RU" altLang="ru-RU" sz="3200" i="1" smtClean="0"/>
              <a:t> из </a:t>
            </a:r>
            <a:r>
              <a:rPr lang="ru-RU" altLang="ru-RU" sz="3200" b="1" i="1" smtClean="0"/>
              <a:t>К  </a:t>
            </a:r>
            <a:r>
              <a:rPr lang="ru-RU" altLang="ru-RU" sz="3200" i="1" smtClean="0"/>
              <a:t>на </a:t>
            </a:r>
            <a:r>
              <a:rPr lang="en-US" altLang="ru-RU" sz="3200" smtClean="0"/>
              <a:t>[0;1] </a:t>
            </a:r>
            <a:endParaRPr lang="ru-RU" altLang="ru-RU" sz="3200" smtClean="0"/>
          </a:p>
          <a:p>
            <a:pPr eaLnBrk="1" hangingPunct="1"/>
            <a:r>
              <a:rPr lang="ru-RU" altLang="ru-RU" sz="3200" smtClean="0"/>
              <a:t>Док-во.</a:t>
            </a:r>
          </a:p>
          <a:p>
            <a:pPr eaLnBrk="1" hangingPunct="1"/>
            <a:r>
              <a:rPr lang="ru-RU" altLang="ru-RU" sz="3200" smtClean="0"/>
              <a:t>Возьмем точку из </a:t>
            </a:r>
            <a:r>
              <a:rPr lang="ru-RU" altLang="ru-RU" sz="3200" b="1" smtClean="0"/>
              <a:t>К</a:t>
            </a:r>
            <a:r>
              <a:rPr lang="ru-RU" altLang="ru-RU" sz="3200" smtClean="0"/>
              <a:t>. Выпишем ее код из 0 и 2. Все 2 заменим на 1. Получим последовательность из 0 и 1. </a:t>
            </a:r>
          </a:p>
          <a:p>
            <a:pPr eaLnBrk="1" hangingPunct="1"/>
            <a:r>
              <a:rPr lang="ru-RU" altLang="ru-RU" sz="3200" smtClean="0"/>
              <a:t>Рассмотрим ее как разложение действительного числа из </a:t>
            </a:r>
            <a:r>
              <a:rPr lang="en-US" altLang="ru-RU" sz="3200" smtClean="0"/>
              <a:t>[0;1] </a:t>
            </a:r>
            <a:r>
              <a:rPr lang="ru-RU" altLang="ru-RU" sz="3200" smtClean="0"/>
              <a:t>в бесконечную двоичную дробь. Всё.</a:t>
            </a:r>
            <a:endParaRPr lang="en-US" altLang="ru-RU" sz="3200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1400" smtClean="0"/>
              <a:t>Канторово множество -6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3" y="628650"/>
            <a:ext cx="9180513" cy="5464175"/>
          </a:xfrm>
        </p:spPr>
        <p:txBody>
          <a:bodyPr/>
          <a:lstStyle/>
          <a:p>
            <a:pPr eaLnBrk="1" hangingPunct="1"/>
            <a:r>
              <a:rPr lang="ru-RU" altLang="ru-RU" sz="2400" u="sng" smtClean="0"/>
              <a:t>Ф 3  = Ф 1</a:t>
            </a:r>
            <a:r>
              <a:rPr lang="ru-RU" altLang="ru-RU" sz="2400" smtClean="0"/>
              <a:t>.  </a:t>
            </a:r>
            <a:r>
              <a:rPr lang="ru-RU" altLang="ru-RU" sz="2400" b="1" i="1" smtClean="0"/>
              <a:t>К </a:t>
            </a:r>
            <a:r>
              <a:rPr lang="ru-RU" altLang="ru-RU" sz="2400" i="1" smtClean="0"/>
              <a:t>континуально</a:t>
            </a:r>
          </a:p>
          <a:p>
            <a:pPr eaLnBrk="1" hangingPunct="1"/>
            <a:r>
              <a:rPr lang="ru-RU" altLang="ru-RU" sz="2400" smtClean="0"/>
              <a:t>Док-во. </a:t>
            </a:r>
          </a:p>
          <a:p>
            <a:pPr eaLnBrk="1" hangingPunct="1"/>
            <a:r>
              <a:rPr lang="ru-RU" altLang="ru-RU" sz="2400" smtClean="0"/>
              <a:t>  </a:t>
            </a:r>
          </a:p>
          <a:p>
            <a:pPr eaLnBrk="1" hangingPunct="1"/>
            <a:r>
              <a:rPr lang="ru-RU" altLang="ru-RU" sz="2400" smtClean="0"/>
              <a:t>Значит, </a:t>
            </a:r>
            <a:r>
              <a:rPr lang="ru-RU" altLang="ru-RU" sz="2400" b="1" smtClean="0"/>
              <a:t>К</a:t>
            </a:r>
            <a:r>
              <a:rPr lang="ru-RU" altLang="ru-RU" sz="2400" smtClean="0"/>
              <a:t>  и </a:t>
            </a:r>
            <a:r>
              <a:rPr lang="en-US" altLang="ru-RU" sz="2400" smtClean="0"/>
              <a:t>[0;1]</a:t>
            </a:r>
            <a:r>
              <a:rPr lang="ru-RU" altLang="ru-RU" sz="2400" smtClean="0"/>
              <a:t> биективны подмножествам друг друга.</a:t>
            </a:r>
          </a:p>
          <a:p>
            <a:pPr eaLnBrk="1" hangingPunct="1"/>
            <a:r>
              <a:rPr lang="ru-RU" altLang="ru-RU" sz="2400" smtClean="0"/>
              <a:t>Остается сослаться на теорему Кантора-Бернштейна-Шрёдера.</a:t>
            </a:r>
          </a:p>
          <a:p>
            <a:pPr eaLnBrk="1" hangingPunct="1"/>
            <a:r>
              <a:rPr lang="ru-RU" altLang="ru-RU" sz="2400" u="sng" smtClean="0"/>
              <a:t>Ф 4</a:t>
            </a:r>
            <a:r>
              <a:rPr lang="ru-RU" altLang="ru-RU" sz="2400" smtClean="0"/>
              <a:t>.  </a:t>
            </a:r>
            <a:r>
              <a:rPr lang="ru-RU" altLang="ru-RU" sz="2400" i="1" smtClean="0"/>
              <a:t>Сюръекция                               - не иньекция.              </a:t>
            </a:r>
          </a:p>
          <a:p>
            <a:pPr eaLnBrk="1" hangingPunct="1"/>
            <a:r>
              <a:rPr lang="ru-RU" altLang="ru-RU" sz="2400" smtClean="0"/>
              <a:t>Док-во. 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Всегда                     для любого удаляемого интервала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625" y="1557338"/>
          <a:ext cx="3121025" cy="420687"/>
        </p:xfrm>
        <a:graphic>
          <a:graphicData uri="http://schemas.openxmlformats.org/presentationml/2006/ole">
            <p:oleObj spid="_x0000_s5122" name="Equation" r:id="rId3" imgW="1676400" imgH="2286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16238" y="3213100"/>
          <a:ext cx="2341562" cy="420688"/>
        </p:xfrm>
        <a:graphic>
          <a:graphicData uri="http://schemas.openxmlformats.org/presentationml/2006/ole">
            <p:oleObj spid="_x0000_s5123" name="Equation" r:id="rId4" imgW="1257300" imgH="22860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08175" y="3933825"/>
          <a:ext cx="5083175" cy="793750"/>
        </p:xfrm>
        <a:graphic>
          <a:graphicData uri="http://schemas.openxmlformats.org/presentationml/2006/ole">
            <p:oleObj spid="_x0000_s5124" name="Equation" r:id="rId5" imgW="2730500" imgH="4318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76375" y="4981575"/>
          <a:ext cx="1584325" cy="466725"/>
        </p:xfrm>
        <a:graphic>
          <a:graphicData uri="http://schemas.openxmlformats.org/presentationml/2006/ole">
            <p:oleObj spid="_x0000_s5125" name="Equation" r:id="rId6" imgW="850531" imgH="25389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058150" y="5005388"/>
          <a:ext cx="803275" cy="420687"/>
        </p:xfrm>
        <a:graphic>
          <a:graphicData uri="http://schemas.openxmlformats.org/presentationml/2006/ole">
            <p:oleObj spid="_x0000_s5126" name="Equation" r:id="rId7" imgW="431613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ай">
  <a:themeElements>
    <a:clrScheme name="Край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3131</TotalTime>
  <Words>875</Words>
  <Application>Microsoft Office PowerPoint</Application>
  <PresentationFormat>Экран (4:3)</PresentationFormat>
  <Paragraphs>134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Garamond</vt:lpstr>
      <vt:lpstr>Wingdings</vt:lpstr>
      <vt:lpstr>Georgia</vt:lpstr>
      <vt:lpstr>Край</vt:lpstr>
      <vt:lpstr>MathType 6.0 Equation</vt:lpstr>
      <vt:lpstr>Канторово множество  (канторов дисконтинуум, пыль Кантора,…)  -    </vt:lpstr>
      <vt:lpstr>Канторово множество -1</vt:lpstr>
      <vt:lpstr>Канторово множество -2</vt:lpstr>
      <vt:lpstr>Канторово множество -3</vt:lpstr>
      <vt:lpstr>Канторово множество -4</vt:lpstr>
      <vt:lpstr>Канторово множество -5</vt:lpstr>
      <vt:lpstr>Слайд 7</vt:lpstr>
      <vt:lpstr>Слайд 8</vt:lpstr>
      <vt:lpstr>Канторово множество -6</vt:lpstr>
      <vt:lpstr>Канторово множество - 7</vt:lpstr>
      <vt:lpstr>Канторово множество - 8</vt:lpstr>
      <vt:lpstr>Слайд 12</vt:lpstr>
      <vt:lpstr>Канторово множество - 9</vt:lpstr>
      <vt:lpstr>Канторово множество - 10</vt:lpstr>
      <vt:lpstr>Канторово множество - 11</vt:lpstr>
      <vt:lpstr>Слайд 16</vt:lpstr>
      <vt:lpstr>Слайд 17</vt:lpstr>
      <vt:lpstr>     Спасибо  за   внимание.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существовании «реальной» школьной математики.</dc:title>
  <dc:creator>kir</dc:creator>
  <cp:lastModifiedBy>user</cp:lastModifiedBy>
  <cp:revision>214</cp:revision>
  <dcterms:created xsi:type="dcterms:W3CDTF">2013-03-22T14:20:19Z</dcterms:created>
  <dcterms:modified xsi:type="dcterms:W3CDTF">2025-01-09T16:01:09Z</dcterms:modified>
</cp:coreProperties>
</file>