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1" r:id="rId1"/>
  </p:sldMasterIdLst>
  <p:notesMasterIdLst>
    <p:notesMasterId r:id="rId20"/>
  </p:notesMasterIdLst>
  <p:sldIdLst>
    <p:sldId id="256" r:id="rId2"/>
    <p:sldId id="339" r:id="rId3"/>
    <p:sldId id="340" r:id="rId4"/>
    <p:sldId id="342" r:id="rId5"/>
    <p:sldId id="344" r:id="rId6"/>
    <p:sldId id="343" r:id="rId7"/>
    <p:sldId id="352" r:id="rId8"/>
    <p:sldId id="353" r:id="rId9"/>
    <p:sldId id="345" r:id="rId10"/>
    <p:sldId id="346" r:id="rId11"/>
    <p:sldId id="347" r:id="rId12"/>
    <p:sldId id="357" r:id="rId13"/>
    <p:sldId id="348" r:id="rId14"/>
    <p:sldId id="349" r:id="rId15"/>
    <p:sldId id="350" r:id="rId16"/>
    <p:sldId id="354" r:id="rId17"/>
    <p:sldId id="355" r:id="rId18"/>
    <p:sldId id="268" r:id="rId19"/>
  </p:sldIdLst>
  <p:sldSz cx="9144000" cy="6858000" type="screen4x3"/>
  <p:notesSz cx="6858000" cy="9144000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  <a:srgbClr val="800000"/>
    <a:srgbClr val="0000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676" autoAdjust="0"/>
    <p:restoredTop sz="94651" autoAdjust="0"/>
  </p:normalViewPr>
  <p:slideViewPr>
    <p:cSldViewPr>
      <p:cViewPr varScale="1">
        <p:scale>
          <a:sx n="80" d="100"/>
          <a:sy n="80" d="100"/>
        </p:scale>
        <p:origin x="-96" y="-53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5" Type="http://schemas.openxmlformats.org/officeDocument/2006/relationships/image" Target="../media/image5.wmf"/><Relationship Id="rId4" Type="http://schemas.openxmlformats.org/officeDocument/2006/relationships/image" Target="../media/image4.wmf"/></Relationships>
</file>

<file path=ppt/drawings/_rels/vmlDrawing10.vml.rels><?xml version="1.0" encoding="UTF-8" standalone="yes"?>
<Relationships xmlns="http://schemas.openxmlformats.org/package/2006/relationships"><Relationship Id="rId8" Type="http://schemas.openxmlformats.org/officeDocument/2006/relationships/image" Target="../media/image47.wmf"/><Relationship Id="rId3" Type="http://schemas.openxmlformats.org/officeDocument/2006/relationships/image" Target="../media/image42.wmf"/><Relationship Id="rId7" Type="http://schemas.openxmlformats.org/officeDocument/2006/relationships/image" Target="../media/image46.wmf"/><Relationship Id="rId2" Type="http://schemas.openxmlformats.org/officeDocument/2006/relationships/image" Target="../media/image41.wmf"/><Relationship Id="rId1" Type="http://schemas.openxmlformats.org/officeDocument/2006/relationships/image" Target="../media/image40.wmf"/><Relationship Id="rId6" Type="http://schemas.openxmlformats.org/officeDocument/2006/relationships/image" Target="../media/image45.wmf"/><Relationship Id="rId5" Type="http://schemas.openxmlformats.org/officeDocument/2006/relationships/image" Target="../media/image44.wmf"/><Relationship Id="rId4" Type="http://schemas.openxmlformats.org/officeDocument/2006/relationships/image" Target="../media/image43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8.w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51.wmf"/><Relationship Id="rId2" Type="http://schemas.openxmlformats.org/officeDocument/2006/relationships/image" Target="../media/image50.wmf"/><Relationship Id="rId1" Type="http://schemas.openxmlformats.org/officeDocument/2006/relationships/image" Target="../media/image49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image" Target="../media/image7.wmf"/><Relationship Id="rId5" Type="http://schemas.openxmlformats.org/officeDocument/2006/relationships/image" Target="../media/image11.wmf"/><Relationship Id="rId4" Type="http://schemas.openxmlformats.org/officeDocument/2006/relationships/image" Target="../media/image10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13.wmf"/><Relationship Id="rId1" Type="http://schemas.openxmlformats.org/officeDocument/2006/relationships/image" Target="../media/image12.wmf"/><Relationship Id="rId4" Type="http://schemas.openxmlformats.org/officeDocument/2006/relationships/image" Target="../media/image14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9.wmf"/><Relationship Id="rId2" Type="http://schemas.openxmlformats.org/officeDocument/2006/relationships/image" Target="../media/image18.wmf"/><Relationship Id="rId1" Type="http://schemas.openxmlformats.org/officeDocument/2006/relationships/image" Target="../media/image17.wmf"/><Relationship Id="rId5" Type="http://schemas.openxmlformats.org/officeDocument/2006/relationships/image" Target="../media/image21.wmf"/><Relationship Id="rId4" Type="http://schemas.openxmlformats.org/officeDocument/2006/relationships/image" Target="../media/image20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23.wmf"/><Relationship Id="rId2" Type="http://schemas.openxmlformats.org/officeDocument/2006/relationships/image" Target="../media/image22.wmf"/><Relationship Id="rId1" Type="http://schemas.openxmlformats.org/officeDocument/2006/relationships/image" Target="../media/image18.wmf"/><Relationship Id="rId5" Type="http://schemas.openxmlformats.org/officeDocument/2006/relationships/image" Target="../media/image25.wmf"/><Relationship Id="rId4" Type="http://schemas.openxmlformats.org/officeDocument/2006/relationships/image" Target="../media/image24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21.wmf"/><Relationship Id="rId2" Type="http://schemas.openxmlformats.org/officeDocument/2006/relationships/image" Target="../media/image20.wmf"/><Relationship Id="rId1" Type="http://schemas.openxmlformats.org/officeDocument/2006/relationships/image" Target="../media/image18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29.wmf"/><Relationship Id="rId2" Type="http://schemas.openxmlformats.org/officeDocument/2006/relationships/image" Target="../media/image28.wmf"/><Relationship Id="rId1" Type="http://schemas.openxmlformats.org/officeDocument/2006/relationships/image" Target="../media/image27.wmf"/><Relationship Id="rId4" Type="http://schemas.openxmlformats.org/officeDocument/2006/relationships/image" Target="../media/image30.wmf"/></Relationships>
</file>

<file path=ppt/drawings/_rels/vmlDrawing9.vml.rels><?xml version="1.0" encoding="UTF-8" standalone="yes"?>
<Relationships xmlns="http://schemas.openxmlformats.org/package/2006/relationships"><Relationship Id="rId8" Type="http://schemas.openxmlformats.org/officeDocument/2006/relationships/image" Target="../media/image38.wmf"/><Relationship Id="rId3" Type="http://schemas.openxmlformats.org/officeDocument/2006/relationships/image" Target="../media/image33.wmf"/><Relationship Id="rId7" Type="http://schemas.openxmlformats.org/officeDocument/2006/relationships/image" Target="../media/image37.wmf"/><Relationship Id="rId2" Type="http://schemas.openxmlformats.org/officeDocument/2006/relationships/image" Target="../media/image32.wmf"/><Relationship Id="rId1" Type="http://schemas.openxmlformats.org/officeDocument/2006/relationships/image" Target="../media/image31.wmf"/><Relationship Id="rId6" Type="http://schemas.openxmlformats.org/officeDocument/2006/relationships/image" Target="../media/image36.wmf"/><Relationship Id="rId5" Type="http://schemas.openxmlformats.org/officeDocument/2006/relationships/image" Target="../media/image35.wmf"/><Relationship Id="rId4" Type="http://schemas.openxmlformats.org/officeDocument/2006/relationships/image" Target="../media/image34.wmf"/><Relationship Id="rId9" Type="http://schemas.openxmlformats.org/officeDocument/2006/relationships/image" Target="../media/image39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768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21508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68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noProof="0" smtClean="0"/>
              <a:t>Образец текста</a:t>
            </a:r>
          </a:p>
          <a:p>
            <a:pPr lvl="1"/>
            <a:r>
              <a:rPr lang="ru-RU" altLang="ru-RU" noProof="0" smtClean="0"/>
              <a:t>Второй уровень</a:t>
            </a:r>
          </a:p>
          <a:p>
            <a:pPr lvl="2"/>
            <a:r>
              <a:rPr lang="ru-RU" altLang="ru-RU" noProof="0" smtClean="0"/>
              <a:t>Третий уровень</a:t>
            </a:r>
          </a:p>
          <a:p>
            <a:pPr lvl="3"/>
            <a:r>
              <a:rPr lang="ru-RU" altLang="ru-RU" noProof="0" smtClean="0"/>
              <a:t>Четвертый уровень</a:t>
            </a:r>
          </a:p>
          <a:p>
            <a:pPr lvl="4"/>
            <a:r>
              <a:rPr lang="ru-RU" altLang="ru-RU" noProof="0" smtClean="0"/>
              <a:t>Пятый уровень</a:t>
            </a:r>
          </a:p>
        </p:txBody>
      </p:sp>
      <p:sp>
        <p:nvSpPr>
          <p:cNvPr id="768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768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37C9D4B3-466E-4991-BBB9-4F56AC3F6918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7"/>
          <p:cNvSpPr>
            <a:spLocks noChangeArrowheads="1"/>
          </p:cNvSpPr>
          <p:nvPr/>
        </p:nvSpPr>
        <p:spPr bwMode="auto">
          <a:xfrm>
            <a:off x="609600" y="1219200"/>
            <a:ext cx="7924800" cy="914400"/>
          </a:xfrm>
          <a:custGeom>
            <a:avLst/>
            <a:gdLst>
              <a:gd name="T0" fmla="*/ 0 w 1000"/>
              <a:gd name="T1" fmla="*/ 2147483646 h 1000"/>
              <a:gd name="T2" fmla="*/ 0 w 1000"/>
              <a:gd name="T3" fmla="*/ 0 h 1000"/>
              <a:gd name="T4" fmla="*/ 2147483646 w 1000"/>
              <a:gd name="T5" fmla="*/ 0 h 10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25400" cap="flat" cmpd="sng">
            <a:solidFill>
              <a:schemeClr val="accent1"/>
            </a:solidFill>
            <a:prstDash val="solid"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Line 8"/>
          <p:cNvSpPr>
            <a:spLocks noChangeShapeType="1"/>
          </p:cNvSpPr>
          <p:nvPr/>
        </p:nvSpPr>
        <p:spPr bwMode="auto">
          <a:xfrm>
            <a:off x="1981200" y="3962400"/>
            <a:ext cx="6511925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276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1524000"/>
            <a:ext cx="7623175" cy="1752600"/>
          </a:xfrm>
        </p:spPr>
        <p:txBody>
          <a:bodyPr/>
          <a:lstStyle>
            <a:lvl1pPr>
              <a:defRPr sz="5000"/>
            </a:lvl1pPr>
          </a:lstStyle>
          <a:p>
            <a:pPr lvl="0"/>
            <a:r>
              <a:rPr lang="ru-RU" altLang="en-US" noProof="0" smtClean="0"/>
              <a:t>Образец заголовка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981200" y="3962400"/>
            <a:ext cx="6553200" cy="1752600"/>
          </a:xfrm>
        </p:spPr>
        <p:txBody>
          <a:bodyPr/>
          <a:lstStyle>
            <a:lvl1pPr marL="0" indent="0">
              <a:buFont typeface="Wingdings" panose="05000000000000000000" pitchFamily="2" charset="2"/>
              <a:buNone/>
              <a:defRPr sz="2800"/>
            </a:lvl1pPr>
          </a:lstStyle>
          <a:p>
            <a:pPr lvl="0"/>
            <a:r>
              <a:rPr lang="ru-RU" altLang="en-US" noProof="0" smtClean="0"/>
              <a:t>Образец подзаголовка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3638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F9FC8D4-3C1F-452C-9DD6-187AE1D0635D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3BD491-691F-4072-B05E-979052F58DA0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684E8B-AF4F-4A70-B1B0-BEFE2A4DFB6F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BA57F0-270D-4308-A301-9A2E3C1215C2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627A39-D99C-4C90-B7F6-638B5243CE77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DC6096-FDA5-49AC-91D1-53CE0DC8A883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5B8A9C-DF48-4B37-9F6C-9049521D3D92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210ED5-3585-421B-A1D2-A941806B3CD9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5F3FDE-15A8-4209-8E61-09658615514B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2A18AA-0BFB-4525-AE55-D56B2E7B3F92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4F911F-F58D-4276-B4D6-C7DAF29D5E55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2EAA24-D5CE-4433-B0E8-61A961819184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en-US" smtClean="0"/>
              <a:t>Образец заголовка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en-US" smtClean="0"/>
              <a:t>Образец текста</a:t>
            </a:r>
          </a:p>
          <a:p>
            <a:pPr lvl="1"/>
            <a:r>
              <a:rPr lang="ru-RU" altLang="en-US" smtClean="0"/>
              <a:t>Второй уровень</a:t>
            </a:r>
          </a:p>
          <a:p>
            <a:pPr lvl="2"/>
            <a:r>
              <a:rPr lang="ru-RU" altLang="en-US" smtClean="0"/>
              <a:t>Третий уровень</a:t>
            </a:r>
          </a:p>
          <a:p>
            <a:pPr lvl="3"/>
            <a:r>
              <a:rPr lang="ru-RU" altLang="en-US" smtClean="0"/>
              <a:t>Четвертый уровень</a:t>
            </a:r>
          </a:p>
          <a:p>
            <a:pPr lvl="4"/>
            <a:r>
              <a:rPr lang="ru-RU" altLang="en-US" smtClean="0"/>
              <a:t>Пятый уровень</a:t>
            </a:r>
          </a:p>
        </p:txBody>
      </p:sp>
      <p:sp>
        <p:nvSpPr>
          <p:cNvPr id="266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+mj-lt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266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latin typeface="+mj-lt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266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Garamond" pitchFamily="18" charset="0"/>
              </a:defRPr>
            </a:lvl1pPr>
          </a:lstStyle>
          <a:p>
            <a:pPr>
              <a:defRPr/>
            </a:pPr>
            <a:fld id="{BDB794CC-A41B-452B-A732-34BB0ADFFB41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  <p:sp>
        <p:nvSpPr>
          <p:cNvPr id="1031" name="Freeform 7"/>
          <p:cNvSpPr>
            <a:spLocks noChangeArrowheads="1"/>
          </p:cNvSpPr>
          <p:nvPr/>
        </p:nvSpPr>
        <p:spPr bwMode="auto">
          <a:xfrm>
            <a:off x="381000" y="228600"/>
            <a:ext cx="8229600" cy="609600"/>
          </a:xfrm>
          <a:custGeom>
            <a:avLst/>
            <a:gdLst>
              <a:gd name="T0" fmla="*/ 0 w 1000"/>
              <a:gd name="T1" fmla="*/ 2147483646 h 1000"/>
              <a:gd name="T2" fmla="*/ 0 w 1000"/>
              <a:gd name="T3" fmla="*/ 0 h 1000"/>
              <a:gd name="T4" fmla="*/ 2147483646 w 1000"/>
              <a:gd name="T5" fmla="*/ 0 h 10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19050" cap="flat" cmpd="sng">
            <a:solidFill>
              <a:schemeClr val="accent1"/>
            </a:solidFill>
            <a:prstDash val="solid"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457200" y="6172200"/>
            <a:ext cx="8229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4" r:id="rId1"/>
    <p:sldLayoutId id="2147483763" r:id="rId2"/>
    <p:sldLayoutId id="2147483764" r:id="rId3"/>
    <p:sldLayoutId id="2147483765" r:id="rId4"/>
    <p:sldLayoutId id="2147483766" r:id="rId5"/>
    <p:sldLayoutId id="2147483767" r:id="rId6"/>
    <p:sldLayoutId id="2147483768" r:id="rId7"/>
    <p:sldLayoutId id="2147483769" r:id="rId8"/>
    <p:sldLayoutId id="2147483770" r:id="rId9"/>
    <p:sldLayoutId id="2147483771" r:id="rId10"/>
    <p:sldLayoutId id="2147483772" r:id="rId11"/>
    <p:sldLayoutId id="2147483773" r:id="rId12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anose="02020404030301010803" pitchFamily="18" charset="0"/>
          <a:cs typeface="Arial" panose="020B0604020202020204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anose="02020404030301010803" pitchFamily="18" charset="0"/>
          <a:cs typeface="Arial" panose="020B0604020202020204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anose="02020404030301010803" pitchFamily="18" charset="0"/>
          <a:cs typeface="Arial" panose="020B0604020202020204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anose="02020404030301010803" pitchFamily="18" charset="0"/>
          <a:cs typeface="Arial" panose="020B060402020202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anose="02020404030301010803" pitchFamily="18" charset="0"/>
          <a:cs typeface="Arial" panose="020B060402020202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anose="02020404030301010803" pitchFamily="18" charset="0"/>
          <a:cs typeface="Arial" panose="020B060402020202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anose="02020404030301010803" pitchFamily="18" charset="0"/>
          <a:cs typeface="Arial" panose="020B060402020202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anose="02020404030301010803" pitchFamily="18" charset="0"/>
          <a:cs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669925" indent="-32543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q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22350" indent="-35083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39850" indent="-31591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q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81163" indent="-339725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1.bin"/><Relationship Id="rId7" Type="http://schemas.openxmlformats.org/officeDocument/2006/relationships/oleObject" Target="../embeddings/oleObject2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24.bin"/><Relationship Id="rId5" Type="http://schemas.openxmlformats.org/officeDocument/2006/relationships/oleObject" Target="../embeddings/oleObject23.bin"/><Relationship Id="rId4" Type="http://schemas.openxmlformats.org/officeDocument/2006/relationships/oleObject" Target="../embeddings/oleObject22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5" Type="http://schemas.openxmlformats.org/officeDocument/2006/relationships/oleObject" Target="../embeddings/oleObject28.bin"/><Relationship Id="rId4" Type="http://schemas.openxmlformats.org/officeDocument/2006/relationships/oleObject" Target="../embeddings/oleObject27.bin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4.bin"/><Relationship Id="rId3" Type="http://schemas.openxmlformats.org/officeDocument/2006/relationships/oleObject" Target="../embeddings/oleObject29.bin"/><Relationship Id="rId7" Type="http://schemas.openxmlformats.org/officeDocument/2006/relationships/oleObject" Target="../embeddings/oleObject3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32.bin"/><Relationship Id="rId5" Type="http://schemas.openxmlformats.org/officeDocument/2006/relationships/oleObject" Target="../embeddings/oleObject31.bin"/><Relationship Id="rId4" Type="http://schemas.openxmlformats.org/officeDocument/2006/relationships/oleObject" Target="../embeddings/oleObject30.bin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0.bin"/><Relationship Id="rId3" Type="http://schemas.openxmlformats.org/officeDocument/2006/relationships/oleObject" Target="../embeddings/oleObject35.bin"/><Relationship Id="rId7" Type="http://schemas.openxmlformats.org/officeDocument/2006/relationships/oleObject" Target="../embeddings/oleObject3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38.bin"/><Relationship Id="rId11" Type="http://schemas.openxmlformats.org/officeDocument/2006/relationships/oleObject" Target="../embeddings/oleObject43.bin"/><Relationship Id="rId5" Type="http://schemas.openxmlformats.org/officeDocument/2006/relationships/oleObject" Target="../embeddings/oleObject37.bin"/><Relationship Id="rId10" Type="http://schemas.openxmlformats.org/officeDocument/2006/relationships/oleObject" Target="../embeddings/oleObject42.bin"/><Relationship Id="rId4" Type="http://schemas.openxmlformats.org/officeDocument/2006/relationships/oleObject" Target="../embeddings/oleObject36.bin"/><Relationship Id="rId9" Type="http://schemas.openxmlformats.org/officeDocument/2006/relationships/oleObject" Target="../embeddings/oleObject41.bin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9.bin"/><Relationship Id="rId3" Type="http://schemas.openxmlformats.org/officeDocument/2006/relationships/oleObject" Target="../embeddings/oleObject44.bin"/><Relationship Id="rId7" Type="http://schemas.openxmlformats.org/officeDocument/2006/relationships/oleObject" Target="../embeddings/oleObject4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6" Type="http://schemas.openxmlformats.org/officeDocument/2006/relationships/oleObject" Target="../embeddings/oleObject47.bin"/><Relationship Id="rId11" Type="http://schemas.openxmlformats.org/officeDocument/2006/relationships/oleObject" Target="../embeddings/oleObject52.bin"/><Relationship Id="rId5" Type="http://schemas.openxmlformats.org/officeDocument/2006/relationships/oleObject" Target="../embeddings/oleObject46.bin"/><Relationship Id="rId10" Type="http://schemas.openxmlformats.org/officeDocument/2006/relationships/oleObject" Target="../embeddings/oleObject51.bin"/><Relationship Id="rId4" Type="http://schemas.openxmlformats.org/officeDocument/2006/relationships/oleObject" Target="../embeddings/oleObject45.bin"/><Relationship Id="rId9" Type="http://schemas.openxmlformats.org/officeDocument/2006/relationships/oleObject" Target="../embeddings/oleObject50.bin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5" Type="http://schemas.openxmlformats.org/officeDocument/2006/relationships/oleObject" Target="../embeddings/oleObject56.bin"/><Relationship Id="rId4" Type="http://schemas.openxmlformats.org/officeDocument/2006/relationships/oleObject" Target="../embeddings/oleObject55.bin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4.bin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7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9.bin"/><Relationship Id="rId5" Type="http://schemas.openxmlformats.org/officeDocument/2006/relationships/oleObject" Target="../embeddings/oleObject8.bin"/><Relationship Id="rId4" Type="http://schemas.openxmlformats.org/officeDocument/2006/relationships/oleObject" Target="../embeddings/oleObject7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14.bin"/><Relationship Id="rId5" Type="http://schemas.openxmlformats.org/officeDocument/2006/relationships/oleObject" Target="../embeddings/oleObject13.bin"/><Relationship Id="rId4" Type="http://schemas.openxmlformats.org/officeDocument/2006/relationships/oleObject" Target="../embeddings/oleObject12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7" Type="http://schemas.openxmlformats.org/officeDocument/2006/relationships/oleObject" Target="../embeddings/oleObject2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19.bin"/><Relationship Id="rId5" Type="http://schemas.openxmlformats.org/officeDocument/2006/relationships/oleObject" Target="../embeddings/oleObject18.bin"/><Relationship Id="rId4" Type="http://schemas.openxmlformats.org/officeDocument/2006/relationships/oleObject" Target="../embeddings/oleObject17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00113" y="1484313"/>
            <a:ext cx="8064500" cy="3389312"/>
          </a:xfrm>
        </p:spPr>
        <p:txBody>
          <a:bodyPr/>
          <a:lstStyle/>
          <a:p>
            <a:pPr algn="ctr" eaLnBrk="1" hangingPunct="1"/>
            <a:r>
              <a:rPr lang="ru-RU" altLang="ru-RU" sz="6000" b="1" i="1" smtClean="0"/>
              <a:t>Канторово множество</a:t>
            </a:r>
            <a:br>
              <a:rPr lang="ru-RU" altLang="ru-RU" sz="6000" b="1" i="1" smtClean="0"/>
            </a:br>
            <a:r>
              <a:rPr lang="ru-RU" altLang="ru-RU" sz="2400" b="1" i="1" smtClean="0"/>
              <a:t/>
            </a:r>
            <a:br>
              <a:rPr lang="ru-RU" altLang="ru-RU" sz="2400" b="1" i="1" smtClean="0"/>
            </a:br>
            <a:r>
              <a:rPr lang="ru-RU" altLang="ru-RU" sz="2400" b="1" i="1" smtClean="0"/>
              <a:t>(канторов дисконтинуум, пыль Кантора,…)  -</a:t>
            </a:r>
            <a:br>
              <a:rPr lang="ru-RU" altLang="ru-RU" sz="2400" b="1" i="1" smtClean="0"/>
            </a:br>
            <a:r>
              <a:rPr lang="ru-RU" altLang="ru-RU" sz="3600" b="1" i="1" smtClean="0"/>
              <a:t> </a:t>
            </a:r>
            <a:br>
              <a:rPr lang="ru-RU" altLang="ru-RU" sz="3600" b="1" i="1" smtClean="0"/>
            </a:br>
            <a:r>
              <a:rPr lang="ru-RU" altLang="ru-RU" sz="4400" b="1" i="1" smtClean="0"/>
              <a:t/>
            </a:r>
            <a:br>
              <a:rPr lang="ru-RU" altLang="ru-RU" sz="4400" b="1" i="1" smtClean="0"/>
            </a:br>
            <a:endParaRPr lang="ru-RU" altLang="ru-RU" sz="4000" b="1" i="1" smtClean="0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430713" y="5949950"/>
            <a:ext cx="4533900" cy="242888"/>
          </a:xfrm>
        </p:spPr>
        <p:txBody>
          <a:bodyPr/>
          <a:lstStyle/>
          <a:p>
            <a:pPr algn="r" eaLnBrk="1" hangingPunct="1">
              <a:lnSpc>
                <a:spcPct val="80000"/>
              </a:lnSpc>
            </a:pPr>
            <a:r>
              <a:rPr lang="ru-RU" altLang="ru-RU" sz="1400" b="1" i="1" smtClean="0">
                <a:latin typeface="Georgia" pitchFamily="18" charset="0"/>
              </a:rPr>
              <a:t> </a:t>
            </a:r>
          </a:p>
          <a:p>
            <a:pPr algn="r" eaLnBrk="1" hangingPunct="1">
              <a:lnSpc>
                <a:spcPct val="80000"/>
              </a:lnSpc>
            </a:pPr>
            <a:endParaRPr lang="ru-RU" altLang="ru-RU" sz="1400" b="1" i="1" smtClean="0">
              <a:latin typeface="Georgia" pitchFamily="18" charset="0"/>
            </a:endParaRPr>
          </a:p>
          <a:p>
            <a:pPr algn="r" eaLnBrk="1" hangingPunct="1">
              <a:lnSpc>
                <a:spcPct val="80000"/>
              </a:lnSpc>
            </a:pPr>
            <a:r>
              <a:rPr lang="ru-RU" altLang="ru-RU" sz="1400" b="1" i="1" smtClean="0">
                <a:latin typeface="Georgia" pitchFamily="18" charset="0"/>
              </a:rPr>
              <a:t>.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51" name="Заголовок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342900"/>
          </a:xfrm>
        </p:spPr>
        <p:txBody>
          <a:bodyPr/>
          <a:lstStyle/>
          <a:p>
            <a:pPr algn="ctr" eaLnBrk="1" hangingPunct="1"/>
            <a:r>
              <a:rPr lang="ru-RU" altLang="ru-RU" sz="1400" smtClean="0"/>
              <a:t>Канторово множество - 7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708025"/>
            <a:ext cx="9180513" cy="5464175"/>
          </a:xfrm>
        </p:spPr>
        <p:txBody>
          <a:bodyPr/>
          <a:lstStyle/>
          <a:p>
            <a:pPr eaLnBrk="1" hangingPunct="1"/>
            <a:r>
              <a:rPr lang="ru-RU" altLang="ru-RU" sz="2400" u="sng" smtClean="0"/>
              <a:t>Ф 5</a:t>
            </a:r>
            <a:r>
              <a:rPr lang="ru-RU" altLang="ru-RU" sz="2400" smtClean="0"/>
              <a:t>.   </a:t>
            </a:r>
            <a:r>
              <a:rPr lang="ru-RU" altLang="ru-RU" sz="2400" i="1" smtClean="0"/>
              <a:t>Сюръекция                                 непрерывна</a:t>
            </a:r>
            <a:r>
              <a:rPr lang="ru-RU" altLang="ru-RU" sz="2400" smtClean="0"/>
              <a:t>.</a:t>
            </a:r>
            <a:r>
              <a:rPr lang="ru-RU" altLang="ru-RU" sz="2400" i="1" smtClean="0"/>
              <a:t> </a:t>
            </a:r>
          </a:p>
          <a:p>
            <a:pPr eaLnBrk="1" hangingPunct="1"/>
            <a:endParaRPr lang="ru-RU" altLang="ru-RU" sz="2400" smtClean="0"/>
          </a:p>
          <a:p>
            <a:pPr eaLnBrk="1" hangingPunct="1"/>
            <a:r>
              <a:rPr lang="ru-RU" altLang="ru-RU" sz="2400" smtClean="0"/>
              <a:t>Док-во.   Формальный ответ:</a:t>
            </a:r>
          </a:p>
          <a:p>
            <a:pPr eaLnBrk="1" hangingPunct="1"/>
            <a:r>
              <a:rPr lang="ru-RU" altLang="ru-RU" sz="2400" smtClean="0"/>
              <a:t>Неформально. Если коды двух точек</a:t>
            </a:r>
          </a:p>
          <a:p>
            <a:pPr eaLnBrk="1" hangingPunct="1"/>
            <a:r>
              <a:rPr lang="en-US" altLang="ru-RU" sz="2400" i="1" smtClean="0"/>
              <a:t>x  </a:t>
            </a:r>
            <a:r>
              <a:rPr lang="ru-RU" altLang="ru-RU" sz="2400" smtClean="0"/>
              <a:t>и  </a:t>
            </a:r>
            <a:r>
              <a:rPr lang="en-US" altLang="ru-RU" sz="2400" i="1" smtClean="0"/>
              <a:t>y</a:t>
            </a:r>
            <a:r>
              <a:rPr lang="ru-RU" altLang="ru-RU" sz="2400" smtClean="0"/>
              <a:t>  совпали на первых  </a:t>
            </a:r>
            <a:r>
              <a:rPr lang="en-US" altLang="ru-RU" sz="2400" i="1" smtClean="0"/>
              <a:t>n  </a:t>
            </a:r>
            <a:r>
              <a:rPr lang="ru-RU" altLang="ru-RU" sz="2400" smtClean="0"/>
              <a:t>местах, то                    и тогда</a:t>
            </a:r>
          </a:p>
          <a:p>
            <a:pPr eaLnBrk="1" hangingPunct="1"/>
            <a:r>
              <a:rPr lang="ru-RU" altLang="ru-RU" sz="2400" smtClean="0"/>
              <a:t>двоичные дроби </a:t>
            </a:r>
            <a:r>
              <a:rPr lang="en-US" altLang="ru-RU" sz="2400" i="1" smtClean="0"/>
              <a:t>s(x)</a:t>
            </a:r>
            <a:r>
              <a:rPr lang="ru-RU" altLang="ru-RU" sz="2400" i="1" smtClean="0"/>
              <a:t>,</a:t>
            </a:r>
            <a:r>
              <a:rPr lang="en-US" altLang="ru-RU" sz="2400" i="1" smtClean="0"/>
              <a:t>s(y) </a:t>
            </a:r>
            <a:r>
              <a:rPr lang="ru-RU" altLang="ru-RU" sz="2400" smtClean="0"/>
              <a:t>совпали на первых  </a:t>
            </a:r>
            <a:r>
              <a:rPr lang="en-US" altLang="ru-RU" sz="2400" i="1" smtClean="0"/>
              <a:t>n  </a:t>
            </a:r>
            <a:r>
              <a:rPr lang="ru-RU" altLang="ru-RU" sz="2400" smtClean="0"/>
              <a:t>местах, т.е.</a:t>
            </a:r>
          </a:p>
          <a:p>
            <a:pPr eaLnBrk="1" hangingPunct="1"/>
            <a:endParaRPr lang="ru-RU" altLang="ru-RU" sz="2400" smtClean="0"/>
          </a:p>
          <a:p>
            <a:pPr eaLnBrk="1" hangingPunct="1"/>
            <a:endParaRPr lang="ru-RU" altLang="ru-RU" sz="2400" smtClean="0"/>
          </a:p>
          <a:p>
            <a:pPr eaLnBrk="1" hangingPunct="1"/>
            <a:r>
              <a:rPr lang="ru-RU" altLang="ru-RU" sz="2400" smtClean="0"/>
              <a:t>Остается формализовать переход </a:t>
            </a:r>
          </a:p>
          <a:p>
            <a:pPr eaLnBrk="1" hangingPunct="1"/>
            <a:endParaRPr lang="ru-RU" altLang="ru-RU" sz="2400" smtClean="0"/>
          </a:p>
        </p:txBody>
      </p:sp>
      <p:graphicFrame>
        <p:nvGraphicFramePr>
          <p:cNvPr id="10" name="Объект 9"/>
          <p:cNvGraphicFramePr>
            <a:graphicFrameLocks noChangeAspect="1"/>
          </p:cNvGraphicFramePr>
          <p:nvPr/>
        </p:nvGraphicFramePr>
        <p:xfrm>
          <a:off x="3059113" y="723900"/>
          <a:ext cx="2341562" cy="420688"/>
        </p:xfrm>
        <a:graphic>
          <a:graphicData uri="http://schemas.openxmlformats.org/presentationml/2006/ole">
            <p:oleObj spid="_x0000_s6146" name="Equation" r:id="rId3" imgW="1257300" imgH="228600" progId="Equation.DSMT4">
              <p:embed/>
            </p:oleObj>
          </a:graphicData>
        </a:graphic>
      </p:graphicFrame>
      <p:graphicFrame>
        <p:nvGraphicFramePr>
          <p:cNvPr id="11" name="Объект 10"/>
          <p:cNvGraphicFramePr>
            <a:graphicFrameLocks noChangeAspect="1"/>
          </p:cNvGraphicFramePr>
          <p:nvPr/>
        </p:nvGraphicFramePr>
        <p:xfrm>
          <a:off x="4932363" y="1412875"/>
          <a:ext cx="3313112" cy="957263"/>
        </p:xfrm>
        <a:graphic>
          <a:graphicData uri="http://schemas.openxmlformats.org/presentationml/2006/ole">
            <p:oleObj spid="_x0000_s6147" name="Equation" r:id="rId4" imgW="1778000" imgH="520700" progId="Equation.DSMT4">
              <p:embed/>
            </p:oleObj>
          </a:graphicData>
        </a:graphic>
      </p:graphicFrame>
      <p:graphicFrame>
        <p:nvGraphicFramePr>
          <p:cNvPr id="12" name="Объект 11"/>
          <p:cNvGraphicFramePr>
            <a:graphicFrameLocks noChangeAspect="1"/>
          </p:cNvGraphicFramePr>
          <p:nvPr/>
        </p:nvGraphicFramePr>
        <p:xfrm>
          <a:off x="6300788" y="2370138"/>
          <a:ext cx="1301750" cy="725487"/>
        </p:xfrm>
        <a:graphic>
          <a:graphicData uri="http://schemas.openxmlformats.org/presentationml/2006/ole">
            <p:oleObj spid="_x0000_s6148" name="Equation" r:id="rId5" imgW="698197" imgH="393529" progId="Equation.DSMT4">
              <p:embed/>
            </p:oleObj>
          </a:graphicData>
        </a:graphic>
      </p:graphicFrame>
      <p:graphicFrame>
        <p:nvGraphicFramePr>
          <p:cNvPr id="13" name="Объект 12"/>
          <p:cNvGraphicFramePr>
            <a:graphicFrameLocks noChangeAspect="1"/>
          </p:cNvGraphicFramePr>
          <p:nvPr/>
        </p:nvGraphicFramePr>
        <p:xfrm>
          <a:off x="3440113" y="3538538"/>
          <a:ext cx="1989137" cy="725487"/>
        </p:xfrm>
        <a:graphic>
          <a:graphicData uri="http://schemas.openxmlformats.org/presentationml/2006/ole">
            <p:oleObj spid="_x0000_s6149" name="Equation" r:id="rId6" imgW="1066337" imgH="393529" progId="Equation.DSMT4">
              <p:embed/>
            </p:oleObj>
          </a:graphicData>
        </a:graphic>
      </p:graphicFrame>
      <p:graphicFrame>
        <p:nvGraphicFramePr>
          <p:cNvPr id="14" name="Объект 13"/>
          <p:cNvGraphicFramePr>
            <a:graphicFrameLocks noChangeAspect="1"/>
          </p:cNvGraphicFramePr>
          <p:nvPr/>
        </p:nvGraphicFramePr>
        <p:xfrm>
          <a:off x="2062163" y="4708525"/>
          <a:ext cx="5019675" cy="725488"/>
        </p:xfrm>
        <a:graphic>
          <a:graphicData uri="http://schemas.openxmlformats.org/presentationml/2006/ole">
            <p:oleObj spid="_x0000_s6150" name="Equation" r:id="rId7" imgW="2692400" imgH="39370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3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3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3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3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3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3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2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2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3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3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2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2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2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2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3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3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3" name="Заголовок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342900"/>
          </a:xfrm>
        </p:spPr>
        <p:txBody>
          <a:bodyPr/>
          <a:lstStyle/>
          <a:p>
            <a:pPr algn="ctr" eaLnBrk="1" hangingPunct="1"/>
            <a:r>
              <a:rPr lang="ru-RU" altLang="ru-RU" sz="1400" smtClean="0"/>
              <a:t>Канторово множество - 8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708025"/>
            <a:ext cx="9180513" cy="5464175"/>
          </a:xfrm>
        </p:spPr>
        <p:txBody>
          <a:bodyPr/>
          <a:lstStyle/>
          <a:p>
            <a:pPr eaLnBrk="1" hangingPunct="1"/>
            <a:r>
              <a:rPr lang="ru-RU" altLang="ru-RU" sz="2400" u="sng" smtClean="0"/>
              <a:t>Ф 6 (Канторова лестница, «чортова» лестница)</a:t>
            </a:r>
            <a:r>
              <a:rPr lang="ru-RU" altLang="ru-RU" sz="2400" smtClean="0"/>
              <a:t>.   </a:t>
            </a:r>
            <a:r>
              <a:rPr lang="ru-RU" altLang="ru-RU" sz="2400" i="1" smtClean="0"/>
              <a:t>Существует непрерывная неубывающая сюръекция отрезка на себя, которая почти всюду постоянна. </a:t>
            </a:r>
          </a:p>
          <a:p>
            <a:pPr eaLnBrk="1" hangingPunct="1"/>
            <a:r>
              <a:rPr lang="ru-RU" altLang="ru-RU" sz="2400" smtClean="0"/>
              <a:t>Док-во.</a:t>
            </a:r>
          </a:p>
          <a:p>
            <a:pPr eaLnBrk="1" hangingPunct="1"/>
            <a:r>
              <a:rPr lang="ru-RU" altLang="ru-RU" sz="2400" smtClean="0"/>
              <a:t>Продолжим сюръекцию                              на интервалы, удаляемые в процессе построения множества </a:t>
            </a:r>
            <a:r>
              <a:rPr lang="ru-RU" altLang="ru-RU" sz="2400" b="1" smtClean="0"/>
              <a:t>К </a:t>
            </a:r>
            <a:r>
              <a:rPr lang="ru-RU" altLang="ru-RU" sz="2400" smtClean="0"/>
              <a:t>самым простым образом. </a:t>
            </a:r>
          </a:p>
          <a:p>
            <a:pPr eaLnBrk="1" hangingPunct="1"/>
            <a:r>
              <a:rPr lang="ru-RU" altLang="ru-RU" sz="2400" smtClean="0"/>
              <a:t>А именно, так как  всегда                    для любого удаляемого интервала           , то на этом интервале наша функция будет соответствующей константой.</a:t>
            </a:r>
          </a:p>
        </p:txBody>
      </p:sp>
      <p:graphicFrame>
        <p:nvGraphicFramePr>
          <p:cNvPr id="9" name="Объект 8"/>
          <p:cNvGraphicFramePr>
            <a:graphicFrameLocks noChangeAspect="1"/>
          </p:cNvGraphicFramePr>
          <p:nvPr/>
        </p:nvGraphicFramePr>
        <p:xfrm>
          <a:off x="3924300" y="2349500"/>
          <a:ext cx="2341563" cy="420688"/>
        </p:xfrm>
        <a:graphic>
          <a:graphicData uri="http://schemas.openxmlformats.org/presentationml/2006/ole">
            <p:oleObj spid="_x0000_s7170" name="Equation" r:id="rId3" imgW="1257300" imgH="228600" progId="Equation.DSMT4">
              <p:embed/>
            </p:oleObj>
          </a:graphicData>
        </a:graphic>
      </p:graphicFrame>
      <p:graphicFrame>
        <p:nvGraphicFramePr>
          <p:cNvPr id="15" name="Объект 14"/>
          <p:cNvGraphicFramePr>
            <a:graphicFrameLocks noChangeAspect="1"/>
          </p:cNvGraphicFramePr>
          <p:nvPr/>
        </p:nvGraphicFramePr>
        <p:xfrm>
          <a:off x="4067175" y="3497263"/>
          <a:ext cx="1584325" cy="466725"/>
        </p:xfrm>
        <a:graphic>
          <a:graphicData uri="http://schemas.openxmlformats.org/presentationml/2006/ole">
            <p:oleObj spid="_x0000_s7171" name="Equation" r:id="rId4" imgW="850531" imgH="253890" progId="Equation.DSMT4">
              <p:embed/>
            </p:oleObj>
          </a:graphicData>
        </a:graphic>
      </p:graphicFrame>
      <p:graphicFrame>
        <p:nvGraphicFramePr>
          <p:cNvPr id="16" name="Объект 15"/>
          <p:cNvGraphicFramePr>
            <a:graphicFrameLocks noChangeAspect="1"/>
          </p:cNvGraphicFramePr>
          <p:nvPr/>
        </p:nvGraphicFramePr>
        <p:xfrm>
          <a:off x="1979613" y="3933825"/>
          <a:ext cx="803275" cy="420688"/>
        </p:xfrm>
        <a:graphic>
          <a:graphicData uri="http://schemas.openxmlformats.org/presentationml/2006/ole">
            <p:oleObj spid="_x0000_s7172" name="Equation" r:id="rId5" imgW="431613" imgH="228501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3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3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3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3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3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3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Заголовок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271462"/>
          </a:xfrm>
        </p:spPr>
        <p:txBody>
          <a:bodyPr/>
          <a:lstStyle/>
          <a:p>
            <a:endParaRPr lang="ru-RU" altLang="ru-RU" smtClean="0"/>
          </a:p>
        </p:txBody>
      </p:sp>
      <p:sp>
        <p:nvSpPr>
          <p:cNvPr id="19459" name="Объект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165850"/>
          </a:xfrm>
        </p:spPr>
        <p:txBody>
          <a:bodyPr/>
          <a:lstStyle/>
          <a:p>
            <a:pPr eaLnBrk="1" hangingPunct="1"/>
            <a:r>
              <a:rPr lang="ru-RU" altLang="ru-RU" sz="2400" smtClean="0"/>
              <a:t>   </a:t>
            </a:r>
          </a:p>
          <a:p>
            <a:pPr eaLnBrk="1" hangingPunct="1"/>
            <a:endParaRPr lang="ru-RU" altLang="ru-RU" sz="2400" b="1" smtClean="0"/>
          </a:p>
          <a:p>
            <a:pPr eaLnBrk="1" hangingPunct="1"/>
            <a:endParaRPr lang="ru-RU" altLang="ru-RU" sz="2400" b="1" smtClean="0"/>
          </a:p>
          <a:p>
            <a:pPr eaLnBrk="1" hangingPunct="1"/>
            <a:endParaRPr lang="ru-RU" altLang="ru-RU" sz="2400" b="1" smtClean="0"/>
          </a:p>
          <a:p>
            <a:pPr eaLnBrk="1" hangingPunct="1"/>
            <a:endParaRPr lang="ru-RU" altLang="ru-RU" sz="2400" b="1" smtClean="0"/>
          </a:p>
          <a:p>
            <a:pPr eaLnBrk="1" hangingPunct="1"/>
            <a:endParaRPr lang="ru-RU" altLang="ru-RU" sz="2400" b="1" smtClean="0"/>
          </a:p>
          <a:p>
            <a:pPr eaLnBrk="1" hangingPunct="1"/>
            <a:endParaRPr lang="ru-RU" altLang="ru-RU" sz="2400" b="1" smtClean="0"/>
          </a:p>
          <a:p>
            <a:pPr eaLnBrk="1" hangingPunct="1"/>
            <a:endParaRPr lang="ru-RU" altLang="ru-RU" sz="2400" b="1" smtClean="0"/>
          </a:p>
          <a:p>
            <a:pPr eaLnBrk="1" hangingPunct="1"/>
            <a:endParaRPr lang="ru-RU" altLang="ru-RU" sz="2400" b="1" smtClean="0"/>
          </a:p>
          <a:p>
            <a:pPr eaLnBrk="1" hangingPunct="1"/>
            <a:endParaRPr lang="ru-RU" altLang="ru-RU" sz="2400" b="1" smtClean="0"/>
          </a:p>
          <a:p>
            <a:pPr eaLnBrk="1" hangingPunct="1"/>
            <a:endParaRPr lang="ru-RU" altLang="ru-RU" sz="2400" b="1" smtClean="0"/>
          </a:p>
          <a:p>
            <a:pPr eaLnBrk="1" hangingPunct="1"/>
            <a:endParaRPr lang="ru-RU" altLang="ru-RU" sz="2400" b="1" smtClean="0"/>
          </a:p>
          <a:p>
            <a:pPr eaLnBrk="1" hangingPunct="1"/>
            <a:r>
              <a:rPr lang="ru-RU" altLang="ru-RU" sz="2400" b="1" smtClean="0"/>
              <a:t>График непрерывной функции вполне может НЕ получаться «одним росчерком пера».</a:t>
            </a:r>
          </a:p>
          <a:p>
            <a:endParaRPr lang="ru-RU" altLang="ru-RU" smtClean="0"/>
          </a:p>
        </p:txBody>
      </p:sp>
      <p:pic>
        <p:nvPicPr>
          <p:cNvPr id="19460" name="Рисунок 2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404813"/>
            <a:ext cx="7859713" cy="5688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00" name="Заголовок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342900"/>
          </a:xfrm>
        </p:spPr>
        <p:txBody>
          <a:bodyPr/>
          <a:lstStyle/>
          <a:p>
            <a:pPr algn="ctr" eaLnBrk="1" hangingPunct="1"/>
            <a:r>
              <a:rPr lang="ru-RU" altLang="ru-RU" sz="1400" smtClean="0"/>
              <a:t>Канторово множество - 9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708025"/>
            <a:ext cx="9180513" cy="5464175"/>
          </a:xfrm>
        </p:spPr>
        <p:txBody>
          <a:bodyPr/>
          <a:lstStyle/>
          <a:p>
            <a:pPr eaLnBrk="1" hangingPunct="1"/>
            <a:r>
              <a:rPr lang="ru-RU" altLang="ru-RU" sz="2400" smtClean="0"/>
              <a:t>Ф 7.  </a:t>
            </a:r>
            <a:r>
              <a:rPr lang="ru-RU" altLang="ru-RU" sz="2400" b="1" i="1" smtClean="0"/>
              <a:t>К  </a:t>
            </a:r>
            <a:r>
              <a:rPr lang="ru-RU" altLang="ru-RU" sz="2400" i="1" smtClean="0"/>
              <a:t>- компакт без изолированных точек. </a:t>
            </a:r>
            <a:endParaRPr lang="ru-RU" altLang="ru-RU" sz="2400" smtClean="0"/>
          </a:p>
          <a:p>
            <a:pPr eaLnBrk="1" hangingPunct="1"/>
            <a:r>
              <a:rPr lang="ru-RU" altLang="ru-RU" sz="2400" smtClean="0"/>
              <a:t>Ф 8.  </a:t>
            </a:r>
            <a:r>
              <a:rPr lang="ru-RU" altLang="ru-RU" sz="2400" b="1" i="1" smtClean="0"/>
              <a:t>К </a:t>
            </a:r>
            <a:r>
              <a:rPr lang="ru-RU" altLang="ru-RU" sz="2400" i="1" smtClean="0"/>
              <a:t>нигде не плотно (= в любом интервале есть подинтервал, в котором нет точек из </a:t>
            </a:r>
            <a:r>
              <a:rPr lang="ru-RU" altLang="ru-RU" sz="2400" b="1" i="1" smtClean="0"/>
              <a:t>К</a:t>
            </a:r>
            <a:r>
              <a:rPr lang="ru-RU" altLang="ru-RU" sz="2400" i="1" smtClean="0"/>
              <a:t>). </a:t>
            </a:r>
          </a:p>
          <a:p>
            <a:pPr eaLnBrk="1" hangingPunct="1"/>
            <a:r>
              <a:rPr lang="ru-RU" altLang="ru-RU" sz="2400" smtClean="0"/>
              <a:t>Док-во.</a:t>
            </a:r>
          </a:p>
          <a:p>
            <a:pPr eaLnBrk="1" hangingPunct="1"/>
            <a:r>
              <a:rPr lang="ru-RU" altLang="ru-RU" sz="2400" smtClean="0"/>
              <a:t>Для интервала </a:t>
            </a:r>
            <a:r>
              <a:rPr lang="en-US" altLang="ru-RU" sz="2400" i="1" smtClean="0"/>
              <a:t>(a;b)</a:t>
            </a:r>
            <a:r>
              <a:rPr lang="ru-RU" altLang="ru-RU" sz="2400" i="1" smtClean="0"/>
              <a:t> </a:t>
            </a:r>
            <a:r>
              <a:rPr lang="ru-RU" altLang="ru-RU" sz="2400" smtClean="0"/>
              <a:t>выберем </a:t>
            </a:r>
            <a:r>
              <a:rPr lang="en-US" altLang="ru-RU" sz="2400" i="1" smtClean="0"/>
              <a:t>n </a:t>
            </a:r>
            <a:r>
              <a:rPr lang="ru-RU" altLang="ru-RU" sz="2400" smtClean="0"/>
              <a:t>так, чтобы                   . </a:t>
            </a:r>
          </a:p>
          <a:p>
            <a:pPr eaLnBrk="1" hangingPunct="1"/>
            <a:endParaRPr lang="ru-RU" altLang="ru-RU" sz="2400" smtClean="0"/>
          </a:p>
          <a:p>
            <a:pPr eaLnBrk="1" hangingPunct="1"/>
            <a:r>
              <a:rPr lang="ru-RU" altLang="ru-RU" sz="2400" smtClean="0"/>
              <a:t>Разделим </a:t>
            </a:r>
            <a:r>
              <a:rPr lang="en-US" altLang="ru-RU" sz="2400" smtClean="0"/>
              <a:t>[0;1] </a:t>
            </a:r>
            <a:r>
              <a:rPr lang="ru-RU" altLang="ru-RU" sz="2400" smtClean="0"/>
              <a:t>на      одинаковых отрезков. Один из них, скажем    , целиком лежит в </a:t>
            </a:r>
            <a:r>
              <a:rPr lang="en-US" altLang="ru-RU" sz="2400" i="1" smtClean="0"/>
              <a:t>(a;b)</a:t>
            </a:r>
            <a:r>
              <a:rPr lang="ru-RU" altLang="ru-RU" sz="2400" i="1" smtClean="0"/>
              <a:t> . </a:t>
            </a:r>
          </a:p>
          <a:p>
            <a:pPr eaLnBrk="1" hangingPunct="1"/>
            <a:r>
              <a:rPr lang="ru-RU" altLang="ru-RU" sz="2400" smtClean="0"/>
              <a:t>Если на </a:t>
            </a:r>
            <a:r>
              <a:rPr lang="en-US" altLang="ru-RU" sz="2400" i="1" smtClean="0"/>
              <a:t>n-</a:t>
            </a:r>
            <a:r>
              <a:rPr lang="ru-RU" altLang="ru-RU" sz="2400" smtClean="0"/>
              <a:t>ом шаге построения </a:t>
            </a:r>
            <a:r>
              <a:rPr lang="ru-RU" altLang="ru-RU" sz="2400" b="1" smtClean="0"/>
              <a:t>К </a:t>
            </a:r>
            <a:r>
              <a:rPr lang="ru-RU" altLang="ru-RU" sz="2400" smtClean="0"/>
              <a:t>внутренность    </a:t>
            </a:r>
            <a:r>
              <a:rPr lang="ru-RU" altLang="ru-RU" sz="2400" b="1" i="1" smtClean="0"/>
              <a:t> </a:t>
            </a:r>
            <a:r>
              <a:rPr lang="ru-RU" altLang="ru-RU" sz="2400" smtClean="0"/>
              <a:t>удаляют, то     - нужный подинтервал.</a:t>
            </a:r>
          </a:p>
          <a:p>
            <a:pPr eaLnBrk="1" hangingPunct="1"/>
            <a:r>
              <a:rPr lang="ru-RU" altLang="ru-RU" sz="2400" smtClean="0"/>
              <a:t>Если нет, то на следующем шаге удаляют среднюю треть</a:t>
            </a:r>
          </a:p>
          <a:p>
            <a:pPr eaLnBrk="1" hangingPunct="1"/>
            <a:r>
              <a:rPr lang="ru-RU" altLang="ru-RU" sz="2400" smtClean="0"/>
              <a:t>и эта треть -  нужный подинтервал.</a:t>
            </a:r>
          </a:p>
          <a:p>
            <a:pPr eaLnBrk="1" hangingPunct="1"/>
            <a:endParaRPr lang="ru-RU" altLang="ru-RU" sz="2400" smtClean="0"/>
          </a:p>
        </p:txBody>
      </p:sp>
      <p:graphicFrame>
        <p:nvGraphicFramePr>
          <p:cNvPr id="15" name="Объект 14"/>
          <p:cNvGraphicFramePr>
            <a:graphicFrameLocks noChangeAspect="1"/>
          </p:cNvGraphicFramePr>
          <p:nvPr/>
        </p:nvGraphicFramePr>
        <p:xfrm>
          <a:off x="6516688" y="2205038"/>
          <a:ext cx="1347787" cy="723900"/>
        </p:xfrm>
        <a:graphic>
          <a:graphicData uri="http://schemas.openxmlformats.org/presentationml/2006/ole">
            <p:oleObj spid="_x0000_s8194" name="Equation" r:id="rId3" imgW="723586" imgH="393529" progId="Equation.DSMT4">
              <p:embed/>
            </p:oleObj>
          </a:graphicData>
        </a:graphic>
      </p:graphicFrame>
      <p:graphicFrame>
        <p:nvGraphicFramePr>
          <p:cNvPr id="7" name="Объект 6"/>
          <p:cNvGraphicFramePr>
            <a:graphicFrameLocks noChangeAspect="1"/>
          </p:cNvGraphicFramePr>
          <p:nvPr/>
        </p:nvGraphicFramePr>
        <p:xfrm>
          <a:off x="3043238" y="3330575"/>
          <a:ext cx="307975" cy="373063"/>
        </p:xfrm>
        <a:graphic>
          <a:graphicData uri="http://schemas.openxmlformats.org/presentationml/2006/ole">
            <p:oleObj spid="_x0000_s8195" name="Equation" r:id="rId4" imgW="164957" imgH="203024" progId="Equation.DSMT4">
              <p:embed/>
            </p:oleObj>
          </a:graphicData>
        </a:graphic>
      </p:graphicFrame>
      <p:graphicFrame>
        <p:nvGraphicFramePr>
          <p:cNvPr id="8" name="Объект 7"/>
          <p:cNvGraphicFramePr>
            <a:graphicFrameLocks noChangeAspect="1"/>
          </p:cNvGraphicFramePr>
          <p:nvPr/>
        </p:nvGraphicFramePr>
        <p:xfrm>
          <a:off x="1547813" y="3706813"/>
          <a:ext cx="260350" cy="327025"/>
        </p:xfrm>
        <a:graphic>
          <a:graphicData uri="http://schemas.openxmlformats.org/presentationml/2006/ole">
            <p:oleObj spid="_x0000_s8196" name="Equation" r:id="rId5" imgW="139579" imgH="177646" progId="Equation.DSMT4">
              <p:embed/>
            </p:oleObj>
          </a:graphicData>
        </a:graphic>
      </p:graphicFrame>
      <p:graphicFrame>
        <p:nvGraphicFramePr>
          <p:cNvPr id="10" name="Объект 9"/>
          <p:cNvGraphicFramePr>
            <a:graphicFrameLocks noChangeAspect="1"/>
          </p:cNvGraphicFramePr>
          <p:nvPr/>
        </p:nvGraphicFramePr>
        <p:xfrm>
          <a:off x="7148513" y="4181475"/>
          <a:ext cx="360362" cy="327025"/>
        </p:xfrm>
        <a:graphic>
          <a:graphicData uri="http://schemas.openxmlformats.org/presentationml/2006/ole">
            <p:oleObj spid="_x0000_s8197" name="Equation" r:id="rId6" imgW="139579" imgH="177646" progId="Equation.DSMT4">
              <p:embed/>
            </p:oleObj>
          </a:graphicData>
        </a:graphic>
      </p:graphicFrame>
      <p:graphicFrame>
        <p:nvGraphicFramePr>
          <p:cNvPr id="11" name="Объект 10"/>
          <p:cNvGraphicFramePr>
            <a:graphicFrameLocks noChangeAspect="1"/>
          </p:cNvGraphicFramePr>
          <p:nvPr/>
        </p:nvGraphicFramePr>
        <p:xfrm>
          <a:off x="900113" y="4508500"/>
          <a:ext cx="358775" cy="327025"/>
        </p:xfrm>
        <a:graphic>
          <a:graphicData uri="http://schemas.openxmlformats.org/presentationml/2006/ole">
            <p:oleObj spid="_x0000_s8198" name="Equation" r:id="rId7" imgW="139579" imgH="177646" progId="Equation.DSMT4">
              <p:embed/>
            </p:oleObj>
          </a:graphicData>
        </a:graphic>
      </p:graphicFrame>
      <p:graphicFrame>
        <p:nvGraphicFramePr>
          <p:cNvPr id="12" name="Объект 11"/>
          <p:cNvGraphicFramePr>
            <a:graphicFrameLocks noChangeAspect="1"/>
          </p:cNvGraphicFramePr>
          <p:nvPr/>
        </p:nvGraphicFramePr>
        <p:xfrm>
          <a:off x="8734425" y="4941888"/>
          <a:ext cx="387350" cy="327025"/>
        </p:xfrm>
        <a:graphic>
          <a:graphicData uri="http://schemas.openxmlformats.org/presentationml/2006/ole">
            <p:oleObj spid="_x0000_s8199" name="Equation" r:id="rId8" imgW="139579" imgH="177646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3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3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3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3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2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3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3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2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2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3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3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2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3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3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2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2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3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3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 nodeType="clickPar">
                      <p:stCondLst>
                        <p:cond delay="indefinite"/>
                      </p:stCondLst>
                      <p:childTnLst>
                        <p:par>
                          <p:cTn id="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2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2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2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7" name="Заголовок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342900"/>
          </a:xfrm>
        </p:spPr>
        <p:txBody>
          <a:bodyPr/>
          <a:lstStyle/>
          <a:p>
            <a:pPr algn="ctr" eaLnBrk="1" hangingPunct="1"/>
            <a:r>
              <a:rPr lang="ru-RU" altLang="ru-RU" sz="1400" smtClean="0"/>
              <a:t>Канторово множество - 10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692150"/>
            <a:ext cx="9180513" cy="5464175"/>
          </a:xfrm>
        </p:spPr>
        <p:txBody>
          <a:bodyPr/>
          <a:lstStyle/>
          <a:p>
            <a:pPr eaLnBrk="1" hangingPunct="1"/>
            <a:r>
              <a:rPr lang="ru-RU" altLang="ru-RU" sz="2400" smtClean="0"/>
              <a:t>Ф 9.  </a:t>
            </a:r>
            <a:r>
              <a:rPr lang="ru-RU" altLang="ru-RU" sz="2400" i="1" smtClean="0"/>
              <a:t>Если  </a:t>
            </a:r>
            <a:r>
              <a:rPr lang="en-US" altLang="ru-RU" sz="2400" b="1" i="1" smtClean="0"/>
              <a:t>F  </a:t>
            </a:r>
            <a:r>
              <a:rPr lang="ru-RU" altLang="ru-RU" sz="2400" i="1" smtClean="0"/>
              <a:t>- замкнутое подмножество</a:t>
            </a:r>
            <a:r>
              <a:rPr lang="ru-RU" altLang="ru-RU" sz="2400" smtClean="0"/>
              <a:t> </a:t>
            </a:r>
            <a:r>
              <a:rPr lang="ru-RU" altLang="ru-RU" sz="2400" b="1" i="1" smtClean="0"/>
              <a:t>К </a:t>
            </a:r>
            <a:r>
              <a:rPr lang="ru-RU" altLang="ru-RU" sz="2400" i="1" smtClean="0"/>
              <a:t>, то существует непрерывная сюръекция                          такая, что                       . </a:t>
            </a:r>
            <a:r>
              <a:rPr lang="ru-RU" altLang="ru-RU" sz="2400" b="1" i="1" smtClean="0"/>
              <a:t>(</a:t>
            </a:r>
            <a:r>
              <a:rPr lang="en-US" altLang="ru-RU" sz="2400" b="1" i="1" smtClean="0"/>
              <a:t>F – </a:t>
            </a:r>
            <a:r>
              <a:rPr lang="ru-RU" altLang="ru-RU" sz="2400" b="1" i="1" smtClean="0"/>
              <a:t>ретракт  К).</a:t>
            </a:r>
            <a:endParaRPr lang="ru-RU" altLang="ru-RU" sz="2400" smtClean="0"/>
          </a:p>
          <a:p>
            <a:pPr eaLnBrk="1" hangingPunct="1"/>
            <a:r>
              <a:rPr lang="ru-RU" altLang="ru-RU" sz="2400" smtClean="0"/>
              <a:t>Док-во.</a:t>
            </a:r>
          </a:p>
          <a:p>
            <a:pPr eaLnBrk="1" hangingPunct="1"/>
            <a:r>
              <a:rPr lang="ru-RU" altLang="ru-RU" sz="2400" smtClean="0"/>
              <a:t>Возьмем                </a:t>
            </a:r>
          </a:p>
          <a:p>
            <a:pPr eaLnBrk="1" hangingPunct="1"/>
            <a:r>
              <a:rPr lang="ru-RU" altLang="ru-RU" sz="2400" smtClean="0"/>
              <a:t>По Ф8 найдем                                           . </a:t>
            </a:r>
          </a:p>
          <a:p>
            <a:pPr eaLnBrk="1" hangingPunct="1"/>
            <a:r>
              <a:rPr lang="ru-RU" altLang="ru-RU" sz="2400" smtClean="0"/>
              <a:t>Вырежем          из прямой и разрез максимально раздвинем: </a:t>
            </a:r>
          </a:p>
          <a:p>
            <a:pPr eaLnBrk="1" hangingPunct="1"/>
            <a:r>
              <a:rPr lang="ru-RU" altLang="ru-RU" sz="2400" smtClean="0"/>
              <a:t>                  отобразим в       , а                  отобразим в </a:t>
            </a:r>
            <a:endParaRPr lang="ru-RU" altLang="ru-RU" sz="2400" b="1" i="1" smtClean="0"/>
          </a:p>
          <a:p>
            <a:pPr eaLnBrk="1" hangingPunct="1"/>
            <a:r>
              <a:rPr lang="ru-RU" altLang="ru-RU" sz="2400" b="1" i="1" smtClean="0"/>
              <a:t> </a:t>
            </a:r>
            <a:endParaRPr lang="ru-RU" altLang="ru-RU" sz="2400" i="1" smtClean="0"/>
          </a:p>
        </p:txBody>
      </p:sp>
      <p:graphicFrame>
        <p:nvGraphicFramePr>
          <p:cNvPr id="13" name="Объект 12"/>
          <p:cNvGraphicFramePr>
            <a:graphicFrameLocks noChangeAspect="1"/>
          </p:cNvGraphicFramePr>
          <p:nvPr/>
        </p:nvGraphicFramePr>
        <p:xfrm>
          <a:off x="5983288" y="1125538"/>
          <a:ext cx="2058987" cy="420687"/>
        </p:xfrm>
        <a:graphic>
          <a:graphicData uri="http://schemas.openxmlformats.org/presentationml/2006/ole">
            <p:oleObj spid="_x0000_s9218" name="Equation" r:id="rId3" imgW="1104900" imgH="228600" progId="Equation.DSMT4">
              <p:embed/>
            </p:oleObj>
          </a:graphicData>
        </a:graphic>
      </p:graphicFrame>
      <p:graphicFrame>
        <p:nvGraphicFramePr>
          <p:cNvPr id="14" name="Объект 13"/>
          <p:cNvGraphicFramePr>
            <a:graphicFrameLocks noChangeAspect="1"/>
          </p:cNvGraphicFramePr>
          <p:nvPr/>
        </p:nvGraphicFramePr>
        <p:xfrm>
          <a:off x="2124075" y="1489075"/>
          <a:ext cx="1939925" cy="374650"/>
        </p:xfrm>
        <a:graphic>
          <a:graphicData uri="http://schemas.openxmlformats.org/presentationml/2006/ole">
            <p:oleObj spid="_x0000_s9219" name="Equation" r:id="rId4" imgW="1040948" imgH="203112" progId="Equation.DSMT4">
              <p:embed/>
            </p:oleObj>
          </a:graphicData>
        </a:graphic>
      </p:graphicFrame>
      <p:graphicFrame>
        <p:nvGraphicFramePr>
          <p:cNvPr id="16" name="Объект 15"/>
          <p:cNvGraphicFramePr>
            <a:graphicFrameLocks noChangeAspect="1"/>
          </p:cNvGraphicFramePr>
          <p:nvPr/>
        </p:nvGraphicFramePr>
        <p:xfrm>
          <a:off x="1901825" y="2349500"/>
          <a:ext cx="7212013" cy="444500"/>
        </p:xfrm>
        <a:graphic>
          <a:graphicData uri="http://schemas.openxmlformats.org/presentationml/2006/ole">
            <p:oleObj spid="_x0000_s9220" name="Equation" r:id="rId5" imgW="3873500" imgH="241300" progId="Equation.DSMT4">
              <p:embed/>
            </p:oleObj>
          </a:graphicData>
        </a:graphic>
      </p:graphicFrame>
      <p:graphicFrame>
        <p:nvGraphicFramePr>
          <p:cNvPr id="18" name="Объект 17"/>
          <p:cNvGraphicFramePr>
            <a:graphicFrameLocks noChangeAspect="1"/>
          </p:cNvGraphicFramePr>
          <p:nvPr/>
        </p:nvGraphicFramePr>
        <p:xfrm>
          <a:off x="2638425" y="2782888"/>
          <a:ext cx="3902075" cy="444500"/>
        </p:xfrm>
        <a:graphic>
          <a:graphicData uri="http://schemas.openxmlformats.org/presentationml/2006/ole">
            <p:oleObj spid="_x0000_s9221" name="Equation" r:id="rId6" imgW="2095500" imgH="241300" progId="Equation.DSMT4">
              <p:embed/>
            </p:oleObj>
          </a:graphicData>
        </a:graphic>
      </p:graphicFrame>
      <p:graphicFrame>
        <p:nvGraphicFramePr>
          <p:cNvPr id="19" name="Объект 18"/>
          <p:cNvGraphicFramePr>
            <a:graphicFrameLocks noChangeAspect="1"/>
          </p:cNvGraphicFramePr>
          <p:nvPr/>
        </p:nvGraphicFramePr>
        <p:xfrm>
          <a:off x="1871663" y="3236913"/>
          <a:ext cx="663575" cy="374650"/>
        </p:xfrm>
        <a:graphic>
          <a:graphicData uri="http://schemas.openxmlformats.org/presentationml/2006/ole">
            <p:oleObj spid="_x0000_s9222" name="Equation" r:id="rId7" imgW="355292" imgH="203024" progId="Equation.DSMT4">
              <p:embed/>
            </p:oleObj>
          </a:graphicData>
        </a:graphic>
      </p:graphicFrame>
      <p:graphicFrame>
        <p:nvGraphicFramePr>
          <p:cNvPr id="21" name="Объект 20"/>
          <p:cNvGraphicFramePr>
            <a:graphicFrameLocks noChangeAspect="1"/>
          </p:cNvGraphicFramePr>
          <p:nvPr/>
        </p:nvGraphicFramePr>
        <p:xfrm>
          <a:off x="457200" y="3660775"/>
          <a:ext cx="1323975" cy="444500"/>
        </p:xfrm>
        <a:graphic>
          <a:graphicData uri="http://schemas.openxmlformats.org/presentationml/2006/ole">
            <p:oleObj spid="_x0000_s9223" name="Equation" r:id="rId8" imgW="710891" imgH="241195" progId="Equation.DSMT4">
              <p:embed/>
            </p:oleObj>
          </a:graphicData>
        </a:graphic>
      </p:graphicFrame>
      <p:graphicFrame>
        <p:nvGraphicFramePr>
          <p:cNvPr id="22" name="Объект 21"/>
          <p:cNvGraphicFramePr>
            <a:graphicFrameLocks noChangeAspect="1"/>
          </p:cNvGraphicFramePr>
          <p:nvPr/>
        </p:nvGraphicFramePr>
        <p:xfrm>
          <a:off x="3873500" y="3646488"/>
          <a:ext cx="379413" cy="444500"/>
        </p:xfrm>
        <a:graphic>
          <a:graphicData uri="http://schemas.openxmlformats.org/presentationml/2006/ole">
            <p:oleObj spid="_x0000_s9224" name="Equation" r:id="rId9" imgW="203112" imgH="241195" progId="Equation.DSMT4">
              <p:embed/>
            </p:oleObj>
          </a:graphicData>
        </a:graphic>
      </p:graphicFrame>
      <p:graphicFrame>
        <p:nvGraphicFramePr>
          <p:cNvPr id="23" name="Объект 22"/>
          <p:cNvGraphicFramePr>
            <a:graphicFrameLocks noChangeAspect="1"/>
          </p:cNvGraphicFramePr>
          <p:nvPr/>
        </p:nvGraphicFramePr>
        <p:xfrm>
          <a:off x="4643438" y="3660775"/>
          <a:ext cx="1417637" cy="444500"/>
        </p:xfrm>
        <a:graphic>
          <a:graphicData uri="http://schemas.openxmlformats.org/presentationml/2006/ole">
            <p:oleObj spid="_x0000_s9225" name="Equation" r:id="rId10" imgW="761669" imgH="241195" progId="Equation.DSMT4">
              <p:embed/>
            </p:oleObj>
          </a:graphicData>
        </a:graphic>
      </p:graphicFrame>
      <p:graphicFrame>
        <p:nvGraphicFramePr>
          <p:cNvPr id="24" name="Объект 23"/>
          <p:cNvGraphicFramePr>
            <a:graphicFrameLocks noChangeAspect="1"/>
          </p:cNvGraphicFramePr>
          <p:nvPr/>
        </p:nvGraphicFramePr>
        <p:xfrm>
          <a:off x="8035925" y="3633788"/>
          <a:ext cx="450850" cy="444500"/>
        </p:xfrm>
        <a:graphic>
          <a:graphicData uri="http://schemas.openxmlformats.org/presentationml/2006/ole">
            <p:oleObj spid="_x0000_s9226" name="Equation" r:id="rId11" imgW="241195" imgH="241195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3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3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3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3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3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3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2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3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3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2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2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3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3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2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2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3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3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2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3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3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 nodeType="clickPar">
                      <p:stCondLst>
                        <p:cond delay="indefinite"/>
                      </p:stCondLst>
                      <p:childTnLst>
                        <p:par>
                          <p:cTn id="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2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3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3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2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3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3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2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1" name="Заголовок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342900"/>
          </a:xfrm>
        </p:spPr>
        <p:txBody>
          <a:bodyPr/>
          <a:lstStyle/>
          <a:p>
            <a:pPr algn="ctr" eaLnBrk="1" hangingPunct="1"/>
            <a:r>
              <a:rPr lang="ru-RU" altLang="ru-RU" sz="1400" smtClean="0"/>
              <a:t>Канторово множество - 11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692150"/>
            <a:ext cx="9180513" cy="5464175"/>
          </a:xfrm>
        </p:spPr>
        <p:txBody>
          <a:bodyPr/>
          <a:lstStyle/>
          <a:p>
            <a:pPr eaLnBrk="1" hangingPunct="1">
              <a:defRPr/>
            </a:pPr>
            <a:r>
              <a:rPr lang="ru-RU" altLang="ru-RU" sz="2400" dirty="0" smtClean="0"/>
              <a:t>Ф 10.  </a:t>
            </a:r>
            <a:r>
              <a:rPr lang="ru-RU" altLang="ru-RU" sz="2400" i="1" dirty="0" smtClean="0"/>
              <a:t>Для любого метрического компакта  </a:t>
            </a:r>
            <a:r>
              <a:rPr lang="en-US" altLang="ru-RU" sz="2400" b="1" i="1" dirty="0" smtClean="0"/>
              <a:t>X </a:t>
            </a:r>
            <a:r>
              <a:rPr lang="ru-RU" altLang="ru-RU" sz="2400" i="1" dirty="0" smtClean="0"/>
              <a:t> существует непрерывная сюръекция                         .</a:t>
            </a:r>
          </a:p>
          <a:p>
            <a:pPr eaLnBrk="1" hangingPunct="1">
              <a:defRPr/>
            </a:pPr>
            <a:r>
              <a:rPr lang="ru-RU" altLang="ru-RU" sz="2400" dirty="0" smtClean="0"/>
              <a:t>Док-во 1 (обходное).</a:t>
            </a:r>
          </a:p>
          <a:p>
            <a:pPr eaLnBrk="1" hangingPunct="1">
              <a:defRPr/>
            </a:pPr>
            <a:r>
              <a:rPr lang="ru-RU" altLang="ru-RU" sz="2400" dirty="0" smtClean="0"/>
              <a:t>1) Сначала Ф10 устанавливается для специального </a:t>
            </a:r>
            <a:r>
              <a:rPr lang="en-US" altLang="ru-RU" sz="2400" b="1" i="1" dirty="0" smtClean="0"/>
              <a:t>X</a:t>
            </a:r>
            <a:r>
              <a:rPr lang="ru-RU" altLang="ru-RU" sz="2400" dirty="0" smtClean="0"/>
              <a:t>, для гильбертова куба     :                           .</a:t>
            </a:r>
          </a:p>
          <a:p>
            <a:pPr eaLnBrk="1" hangingPunct="1">
              <a:defRPr/>
            </a:pPr>
            <a:r>
              <a:rPr lang="ru-RU" altLang="ru-RU" sz="2400" dirty="0" smtClean="0"/>
              <a:t>2) Затем используется (</a:t>
            </a:r>
            <a:r>
              <a:rPr lang="ru-RU" altLang="ru-RU" sz="2400" dirty="0" err="1" smtClean="0"/>
              <a:t>иньективная</a:t>
            </a:r>
            <a:r>
              <a:rPr lang="ru-RU" altLang="ru-RU" sz="2400" dirty="0" smtClean="0"/>
              <a:t>) универсальность     :</a:t>
            </a:r>
          </a:p>
          <a:p>
            <a:pPr eaLnBrk="1" hangingPunct="1">
              <a:defRPr/>
            </a:pPr>
            <a:endParaRPr lang="ru-RU" altLang="ru-RU" sz="2400" dirty="0" smtClean="0"/>
          </a:p>
          <a:p>
            <a:pPr eaLnBrk="1" hangingPunct="1">
              <a:defRPr/>
            </a:pPr>
            <a:r>
              <a:rPr lang="ru-RU" altLang="ru-RU" sz="2400" dirty="0" smtClean="0"/>
              <a:t>3) Пусть                               .  Применяем Ф9 о ретракции:</a:t>
            </a:r>
          </a:p>
          <a:p>
            <a:pPr eaLnBrk="1" hangingPunct="1">
              <a:defRPr/>
            </a:pPr>
            <a:endParaRPr lang="ru-RU" altLang="ru-RU" sz="2400" dirty="0"/>
          </a:p>
          <a:p>
            <a:pPr eaLnBrk="1" hangingPunct="1">
              <a:defRPr/>
            </a:pPr>
            <a:r>
              <a:rPr lang="ru-RU" altLang="ru-RU" sz="2400" dirty="0" smtClean="0"/>
              <a:t>4) Тогда                         - </a:t>
            </a:r>
          </a:p>
          <a:p>
            <a:pPr eaLnBrk="1" hangingPunct="1">
              <a:defRPr/>
            </a:pPr>
            <a:r>
              <a:rPr lang="ru-RU" altLang="ru-RU" sz="2400" dirty="0" smtClean="0"/>
              <a:t>то, что нужно: </a:t>
            </a:r>
          </a:p>
          <a:p>
            <a:pPr marL="0" indent="0" eaLnBrk="1" hangingPunct="1">
              <a:buFont typeface="Wingdings" pitchFamily="2" charset="2"/>
              <a:buNone/>
              <a:defRPr/>
            </a:pPr>
            <a:r>
              <a:rPr lang="ru-RU" altLang="ru-RU" sz="2400" dirty="0" smtClean="0"/>
              <a:t>                      </a:t>
            </a:r>
            <a:endParaRPr lang="ru-RU" altLang="ru-RU" sz="2400" dirty="0"/>
          </a:p>
        </p:txBody>
      </p:sp>
      <p:graphicFrame>
        <p:nvGraphicFramePr>
          <p:cNvPr id="13" name="Объект 12"/>
          <p:cNvGraphicFramePr>
            <a:graphicFrameLocks noChangeAspect="1"/>
          </p:cNvGraphicFramePr>
          <p:nvPr/>
        </p:nvGraphicFramePr>
        <p:xfrm>
          <a:off x="6083300" y="1125538"/>
          <a:ext cx="1916113" cy="420687"/>
        </p:xfrm>
        <a:graphic>
          <a:graphicData uri="http://schemas.openxmlformats.org/presentationml/2006/ole">
            <p:oleObj spid="_x0000_s10242" name="Equation" r:id="rId3" imgW="1028700" imgH="228600" progId="Equation.DSMT4">
              <p:embed/>
            </p:oleObj>
          </a:graphicData>
        </a:graphic>
      </p:graphicFrame>
      <p:graphicFrame>
        <p:nvGraphicFramePr>
          <p:cNvPr id="15" name="Объект 14"/>
          <p:cNvGraphicFramePr>
            <a:graphicFrameLocks noChangeAspect="1"/>
          </p:cNvGraphicFramePr>
          <p:nvPr/>
        </p:nvGraphicFramePr>
        <p:xfrm>
          <a:off x="2987675" y="2349500"/>
          <a:ext cx="284163" cy="373063"/>
        </p:xfrm>
        <a:graphic>
          <a:graphicData uri="http://schemas.openxmlformats.org/presentationml/2006/ole">
            <p:oleObj spid="_x0000_s10243" name="Equation" r:id="rId4" imgW="152268" imgH="203024" progId="Equation.DSMT4">
              <p:embed/>
            </p:oleObj>
          </a:graphicData>
        </a:graphic>
      </p:graphicFrame>
      <p:graphicFrame>
        <p:nvGraphicFramePr>
          <p:cNvPr id="17" name="Объект 16"/>
          <p:cNvGraphicFramePr>
            <a:graphicFrameLocks noChangeAspect="1"/>
          </p:cNvGraphicFramePr>
          <p:nvPr/>
        </p:nvGraphicFramePr>
        <p:xfrm>
          <a:off x="3625850" y="2309813"/>
          <a:ext cx="2081213" cy="468312"/>
        </p:xfrm>
        <a:graphic>
          <a:graphicData uri="http://schemas.openxmlformats.org/presentationml/2006/ole">
            <p:oleObj spid="_x0000_s10244" name="Equation" r:id="rId5" imgW="1117115" imgH="253890" progId="Equation.DSMT4">
              <p:embed/>
            </p:oleObj>
          </a:graphicData>
        </a:graphic>
      </p:graphicFrame>
      <p:graphicFrame>
        <p:nvGraphicFramePr>
          <p:cNvPr id="20" name="Объект 19"/>
          <p:cNvGraphicFramePr>
            <a:graphicFrameLocks noChangeAspect="1"/>
          </p:cNvGraphicFramePr>
          <p:nvPr/>
        </p:nvGraphicFramePr>
        <p:xfrm>
          <a:off x="8345488" y="2816225"/>
          <a:ext cx="284162" cy="373063"/>
        </p:xfrm>
        <a:graphic>
          <a:graphicData uri="http://schemas.openxmlformats.org/presentationml/2006/ole">
            <p:oleObj spid="_x0000_s10245" name="Equation" r:id="rId6" imgW="152268" imgH="203024" progId="Equation.DSMT4">
              <p:embed/>
            </p:oleObj>
          </a:graphicData>
        </a:graphic>
      </p:graphicFrame>
      <p:graphicFrame>
        <p:nvGraphicFramePr>
          <p:cNvPr id="25" name="Объект 24"/>
          <p:cNvGraphicFramePr>
            <a:graphicFrameLocks noChangeAspect="1"/>
          </p:cNvGraphicFramePr>
          <p:nvPr/>
        </p:nvGraphicFramePr>
        <p:xfrm>
          <a:off x="2120900" y="3195638"/>
          <a:ext cx="4352925" cy="422275"/>
        </p:xfrm>
        <a:graphic>
          <a:graphicData uri="http://schemas.openxmlformats.org/presentationml/2006/ole">
            <p:oleObj spid="_x0000_s10246" name="Equation" r:id="rId7" imgW="2336800" imgH="228600" progId="Equation.DSMT4">
              <p:embed/>
            </p:oleObj>
          </a:graphicData>
        </a:graphic>
      </p:graphicFrame>
      <p:graphicFrame>
        <p:nvGraphicFramePr>
          <p:cNvPr id="26" name="Объект 25"/>
          <p:cNvGraphicFramePr>
            <a:graphicFrameLocks noChangeAspect="1"/>
          </p:cNvGraphicFramePr>
          <p:nvPr/>
        </p:nvGraphicFramePr>
        <p:xfrm>
          <a:off x="1746250" y="3629025"/>
          <a:ext cx="2484438" cy="468313"/>
        </p:xfrm>
        <a:graphic>
          <a:graphicData uri="http://schemas.openxmlformats.org/presentationml/2006/ole">
            <p:oleObj spid="_x0000_s10247" name="Equation" r:id="rId8" imgW="1333500" imgH="254000" progId="Equation.DSMT4">
              <p:embed/>
            </p:oleObj>
          </a:graphicData>
        </a:graphic>
      </p:graphicFrame>
      <p:graphicFrame>
        <p:nvGraphicFramePr>
          <p:cNvPr id="27" name="Объект 26"/>
          <p:cNvGraphicFramePr>
            <a:graphicFrameLocks noChangeAspect="1"/>
          </p:cNvGraphicFramePr>
          <p:nvPr/>
        </p:nvGraphicFramePr>
        <p:xfrm>
          <a:off x="2897188" y="4056063"/>
          <a:ext cx="2249487" cy="420687"/>
        </p:xfrm>
        <a:graphic>
          <a:graphicData uri="http://schemas.openxmlformats.org/presentationml/2006/ole">
            <p:oleObj spid="_x0000_s10248" name="Equation" r:id="rId9" imgW="1206500" imgH="228600" progId="Equation.DSMT4">
              <p:embed/>
            </p:oleObj>
          </a:graphicData>
        </a:graphic>
      </p:graphicFrame>
      <p:graphicFrame>
        <p:nvGraphicFramePr>
          <p:cNvPr id="28" name="Объект 27"/>
          <p:cNvGraphicFramePr>
            <a:graphicFrameLocks noChangeAspect="1"/>
          </p:cNvGraphicFramePr>
          <p:nvPr/>
        </p:nvGraphicFramePr>
        <p:xfrm>
          <a:off x="1789113" y="4524375"/>
          <a:ext cx="1704975" cy="468313"/>
        </p:xfrm>
        <a:graphic>
          <a:graphicData uri="http://schemas.openxmlformats.org/presentationml/2006/ole">
            <p:oleObj spid="_x0000_s10249" name="Equation" r:id="rId10" imgW="914400" imgH="254000" progId="Equation.DSMT4">
              <p:embed/>
            </p:oleObj>
          </a:graphicData>
        </a:graphic>
      </p:graphicFrame>
      <p:graphicFrame>
        <p:nvGraphicFramePr>
          <p:cNvPr id="30" name="Объект 29"/>
          <p:cNvGraphicFramePr>
            <a:graphicFrameLocks noChangeAspect="1"/>
          </p:cNvGraphicFramePr>
          <p:nvPr/>
        </p:nvGraphicFramePr>
        <p:xfrm>
          <a:off x="4503738" y="4476750"/>
          <a:ext cx="4073525" cy="1543050"/>
        </p:xfrm>
        <a:graphic>
          <a:graphicData uri="http://schemas.openxmlformats.org/presentationml/2006/ole">
            <p:oleObj spid="_x0000_s10250" name="Equation" r:id="rId11" imgW="2184400" imgH="83820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3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3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3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3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3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3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2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3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3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2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3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3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2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2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3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3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2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3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3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2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 nodeType="clickPar">
                      <p:stCondLst>
                        <p:cond delay="indefinite"/>
                      </p:stCondLst>
                      <p:childTnLst>
                        <p:par>
                          <p:cTn id="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2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3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3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2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2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2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2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3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3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 nodeType="clickPar">
                      <p:stCondLst>
                        <p:cond delay="indefinite"/>
                      </p:stCondLst>
                      <p:childTnLst>
                        <p:par>
                          <p:cTn id="10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2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2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2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Заголовок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271462"/>
          </a:xfrm>
        </p:spPr>
        <p:txBody>
          <a:bodyPr/>
          <a:lstStyle/>
          <a:p>
            <a:endParaRPr lang="ru-RU" altLang="ru-RU" smtClean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2550" y="571500"/>
            <a:ext cx="8953500" cy="6094413"/>
          </a:xfrm>
        </p:spPr>
        <p:txBody>
          <a:bodyPr/>
          <a:lstStyle/>
          <a:p>
            <a:pPr algn="ctr">
              <a:defRPr/>
            </a:pPr>
            <a:r>
              <a:rPr lang="en-US" dirty="0" smtClean="0"/>
              <a:t>Mix</a:t>
            </a:r>
            <a:endParaRPr lang="ru-RU" dirty="0" smtClean="0"/>
          </a:p>
          <a:p>
            <a:pPr>
              <a:defRPr/>
            </a:pPr>
            <a:r>
              <a:rPr lang="ru-RU" sz="2400" dirty="0" smtClean="0"/>
              <a:t>Ф11.  </a:t>
            </a:r>
            <a:r>
              <a:rPr lang="ru-RU" sz="2400" b="1" i="1" dirty="0" smtClean="0"/>
              <a:t>К – </a:t>
            </a:r>
            <a:r>
              <a:rPr lang="ru-RU" sz="2400" i="1" dirty="0" err="1" smtClean="0"/>
              <a:t>нульмерен</a:t>
            </a:r>
            <a:r>
              <a:rPr lang="ru-RU" sz="2400" i="1" dirty="0" smtClean="0"/>
              <a:t> </a:t>
            </a:r>
          </a:p>
          <a:p>
            <a:pPr>
              <a:defRPr/>
            </a:pPr>
            <a:r>
              <a:rPr lang="ru-RU" sz="2400" i="1" dirty="0" smtClean="0"/>
              <a:t>(=в любой окрестности любой точки есть открыто-замкнутое подмножество )</a:t>
            </a:r>
          </a:p>
          <a:p>
            <a:pPr>
              <a:defRPr/>
            </a:pPr>
            <a:r>
              <a:rPr lang="ru-RU" sz="2400" dirty="0" smtClean="0"/>
              <a:t>Ф12. (уникальность  </a:t>
            </a:r>
            <a:r>
              <a:rPr lang="ru-RU" sz="2400" b="1" i="1" dirty="0" smtClean="0"/>
              <a:t>К</a:t>
            </a:r>
            <a:r>
              <a:rPr lang="ru-RU" sz="2400" dirty="0" smtClean="0"/>
              <a:t>)</a:t>
            </a:r>
          </a:p>
          <a:p>
            <a:pPr>
              <a:defRPr/>
            </a:pPr>
            <a:r>
              <a:rPr lang="ru-RU" sz="2400" dirty="0" smtClean="0"/>
              <a:t> </a:t>
            </a:r>
            <a:r>
              <a:rPr lang="ru-RU" sz="2400" i="1" dirty="0" smtClean="0"/>
              <a:t>Всякий</a:t>
            </a:r>
            <a:r>
              <a:rPr lang="en-US" sz="2400" i="1" dirty="0" smtClean="0"/>
              <a:t> </a:t>
            </a:r>
            <a:r>
              <a:rPr lang="ru-RU" sz="2400" i="1" dirty="0" err="1" smtClean="0"/>
              <a:t>нульмерный</a:t>
            </a:r>
            <a:r>
              <a:rPr lang="ru-RU" sz="2400" i="1" dirty="0" smtClean="0"/>
              <a:t> метрический компакт без изолированных точек </a:t>
            </a:r>
            <a:r>
              <a:rPr lang="ru-RU" sz="2400" i="1" dirty="0" err="1" smtClean="0"/>
              <a:t>гомеоморфен</a:t>
            </a:r>
            <a:r>
              <a:rPr lang="ru-RU" sz="2400" i="1" dirty="0" smtClean="0"/>
              <a:t> </a:t>
            </a:r>
            <a:r>
              <a:rPr lang="ru-RU" sz="2400" b="1" i="1" dirty="0" smtClean="0"/>
              <a:t>К.</a:t>
            </a:r>
          </a:p>
          <a:p>
            <a:pPr>
              <a:defRPr/>
            </a:pPr>
            <a:r>
              <a:rPr lang="ru-RU" sz="2400" dirty="0" smtClean="0"/>
              <a:t>Ф13. </a:t>
            </a:r>
            <a:r>
              <a:rPr lang="ru-RU" sz="2400" i="1" dirty="0" smtClean="0"/>
              <a:t>Существует непрерывная </a:t>
            </a:r>
            <a:r>
              <a:rPr lang="ru-RU" sz="2400" i="1" dirty="0" err="1" smtClean="0"/>
              <a:t>сюрьекция</a:t>
            </a:r>
            <a:r>
              <a:rPr lang="ru-RU" sz="2400" i="1" dirty="0" smtClean="0"/>
              <a:t> отрезка на любой выпуклый компакт </a:t>
            </a:r>
            <a:r>
              <a:rPr lang="ru-RU" sz="2400" b="1" i="1" dirty="0" smtClean="0"/>
              <a:t>Х</a:t>
            </a:r>
            <a:r>
              <a:rPr lang="ru-RU" sz="2400" i="1" dirty="0" smtClean="0"/>
              <a:t>. </a:t>
            </a:r>
          </a:p>
          <a:p>
            <a:pPr>
              <a:defRPr/>
            </a:pPr>
            <a:r>
              <a:rPr lang="ru-RU" sz="2400" dirty="0" smtClean="0"/>
              <a:t>: сюръекцию                             продолжить на смежные интервалы по линейности.</a:t>
            </a:r>
            <a:endParaRPr lang="en-US" sz="2400" dirty="0"/>
          </a:p>
          <a:p>
            <a:pPr marL="0" indent="0">
              <a:buFont typeface="Wingdings" pitchFamily="2" charset="2"/>
              <a:buNone/>
              <a:defRPr/>
            </a:pPr>
            <a:endParaRPr lang="ru-RU" dirty="0"/>
          </a:p>
        </p:txBody>
      </p:sp>
      <p:graphicFrame>
        <p:nvGraphicFramePr>
          <p:cNvPr id="4" name="Объект 3"/>
          <p:cNvGraphicFramePr>
            <a:graphicFrameLocks noChangeAspect="1"/>
          </p:cNvGraphicFramePr>
          <p:nvPr/>
        </p:nvGraphicFramePr>
        <p:xfrm>
          <a:off x="2339975" y="4437063"/>
          <a:ext cx="1939925" cy="420687"/>
        </p:xfrm>
        <a:graphic>
          <a:graphicData uri="http://schemas.openxmlformats.org/presentationml/2006/ole">
            <p:oleObj spid="_x0000_s11266" name="Equation" r:id="rId3" imgW="1040948" imgH="228501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75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75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25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225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nodeType="click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3" name="Заголовок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271462"/>
          </a:xfrm>
        </p:spPr>
        <p:txBody>
          <a:bodyPr/>
          <a:lstStyle/>
          <a:p>
            <a:endParaRPr lang="ru-RU" altLang="ru-RU" smtClean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571500"/>
            <a:ext cx="9144000" cy="6094413"/>
          </a:xfrm>
        </p:spPr>
        <p:txBody>
          <a:bodyPr/>
          <a:lstStyle/>
          <a:p>
            <a:pPr algn="ctr">
              <a:defRPr/>
            </a:pPr>
            <a:r>
              <a:rPr lang="en-US" dirty="0" smtClean="0"/>
              <a:t>Mix</a:t>
            </a:r>
            <a:endParaRPr lang="ru-RU" dirty="0" smtClean="0"/>
          </a:p>
          <a:p>
            <a:pPr>
              <a:defRPr/>
            </a:pPr>
            <a:r>
              <a:rPr lang="ru-RU" sz="2400" dirty="0" smtClean="0"/>
              <a:t>Ф14. </a:t>
            </a:r>
            <a:r>
              <a:rPr lang="ru-RU" sz="2400" b="1" i="1" dirty="0" smtClean="0"/>
              <a:t>К – </a:t>
            </a:r>
            <a:r>
              <a:rPr lang="ru-RU" sz="2400" i="1" dirty="0" smtClean="0"/>
              <a:t>однороден (=любую точку можно перевести в любую </a:t>
            </a:r>
            <a:r>
              <a:rPr lang="ru-RU" sz="2400" i="1" dirty="0" err="1" smtClean="0"/>
              <a:t>автогомеоморфизмом</a:t>
            </a:r>
            <a:r>
              <a:rPr lang="ru-RU" sz="2400" i="1" dirty="0" smtClean="0"/>
              <a:t>) и</a:t>
            </a:r>
          </a:p>
          <a:p>
            <a:pPr>
              <a:defRPr/>
            </a:pPr>
            <a:r>
              <a:rPr lang="ru-RU" sz="2400" i="1" dirty="0" smtClean="0"/>
              <a:t> строго однороден (=все </a:t>
            </a:r>
            <a:r>
              <a:rPr lang="en-US" sz="2400" i="1" dirty="0" err="1" smtClean="0"/>
              <a:t>clopen</a:t>
            </a:r>
            <a:r>
              <a:rPr lang="ru-RU" sz="2400" i="1" dirty="0" smtClean="0"/>
              <a:t> </a:t>
            </a:r>
            <a:r>
              <a:rPr lang="ru-RU" sz="2400" i="1" dirty="0" err="1" smtClean="0"/>
              <a:t>гомеоморфны</a:t>
            </a:r>
            <a:r>
              <a:rPr lang="ru-RU" sz="2400" i="1" dirty="0" smtClean="0"/>
              <a:t>).</a:t>
            </a:r>
          </a:p>
          <a:p>
            <a:pPr>
              <a:defRPr/>
            </a:pPr>
            <a:r>
              <a:rPr lang="ru-RU" sz="2400" dirty="0" smtClean="0"/>
              <a:t>Ф15. (частичное решение СН)</a:t>
            </a:r>
            <a:r>
              <a:rPr lang="ru-RU" sz="2400" i="1" dirty="0" smtClean="0"/>
              <a:t> </a:t>
            </a:r>
          </a:p>
          <a:p>
            <a:pPr>
              <a:defRPr/>
            </a:pPr>
            <a:r>
              <a:rPr lang="ru-RU" sz="2400" i="1" dirty="0" smtClean="0"/>
              <a:t>Несчетное замкнутое числовое множество содержит копию </a:t>
            </a:r>
            <a:r>
              <a:rPr lang="ru-RU" sz="2400" b="1" i="1" dirty="0"/>
              <a:t>К </a:t>
            </a:r>
            <a:r>
              <a:rPr lang="ru-RU" sz="2400" i="1" dirty="0"/>
              <a:t>и поэтому континуально</a:t>
            </a:r>
            <a:r>
              <a:rPr lang="ru-RU" sz="2400" i="1" dirty="0" smtClean="0"/>
              <a:t>.</a:t>
            </a:r>
          </a:p>
          <a:p>
            <a:pPr>
              <a:defRPr/>
            </a:pPr>
            <a:r>
              <a:rPr lang="ru-RU" sz="2400" dirty="0" smtClean="0"/>
              <a:t>Ф15</a:t>
            </a:r>
            <a:r>
              <a:rPr lang="en-US" sz="2400" dirty="0" smtClean="0"/>
              <a:t>’  </a:t>
            </a:r>
            <a:r>
              <a:rPr lang="ru-RU" sz="2400" i="1" dirty="0" smtClean="0"/>
              <a:t>Если                    </a:t>
            </a:r>
            <a:r>
              <a:rPr lang="en-US" sz="2400" i="1" dirty="0" smtClean="0"/>
              <a:t> </a:t>
            </a:r>
            <a:r>
              <a:rPr lang="ru-RU" sz="2400" i="1" dirty="0" smtClean="0"/>
              <a:t>непрерывно отображает полное метрическое пространство </a:t>
            </a:r>
            <a:r>
              <a:rPr lang="en-US" sz="2400" b="1" i="1" dirty="0" smtClean="0"/>
              <a:t>X</a:t>
            </a:r>
            <a:r>
              <a:rPr lang="en-US" sz="2400" i="1" dirty="0" smtClean="0"/>
              <a:t> </a:t>
            </a:r>
            <a:r>
              <a:rPr lang="ru-RU" sz="2400" i="1" dirty="0" smtClean="0"/>
              <a:t>на несчетное пространство</a:t>
            </a:r>
            <a:r>
              <a:rPr lang="en-US" sz="2400" i="1" dirty="0" smtClean="0"/>
              <a:t> </a:t>
            </a:r>
            <a:r>
              <a:rPr lang="en-US" sz="2400" b="1" i="1" dirty="0" smtClean="0"/>
              <a:t>Y</a:t>
            </a:r>
            <a:r>
              <a:rPr lang="en-US" sz="2400" i="1" dirty="0" smtClean="0"/>
              <a:t> </a:t>
            </a:r>
            <a:r>
              <a:rPr lang="ru-RU" sz="2400" i="1" dirty="0" smtClean="0"/>
              <a:t>,</a:t>
            </a:r>
            <a:r>
              <a:rPr lang="en-US" sz="2400" i="1" dirty="0" smtClean="0"/>
              <a:t> </a:t>
            </a:r>
            <a:r>
              <a:rPr lang="ru-RU" sz="2400" i="1" dirty="0" smtClean="0"/>
              <a:t>то</a:t>
            </a:r>
            <a:r>
              <a:rPr lang="en-US" sz="2400" i="1" dirty="0" smtClean="0"/>
              <a:t> </a:t>
            </a:r>
            <a:r>
              <a:rPr lang="en-US" sz="2400" b="1" i="1" dirty="0"/>
              <a:t>X </a:t>
            </a:r>
            <a:r>
              <a:rPr lang="ru-RU" sz="2400" i="1" dirty="0" smtClean="0"/>
              <a:t> содержит копию </a:t>
            </a:r>
            <a:r>
              <a:rPr lang="ru-RU" sz="2400" b="1" i="1" dirty="0" smtClean="0"/>
              <a:t>К </a:t>
            </a:r>
            <a:r>
              <a:rPr lang="ru-RU" sz="2400" i="1" dirty="0" smtClean="0"/>
              <a:t>и поэтому неравенство                     невозможно.</a:t>
            </a:r>
          </a:p>
          <a:p>
            <a:pPr>
              <a:defRPr/>
            </a:pPr>
            <a:r>
              <a:rPr lang="ru-RU" sz="2400" dirty="0" smtClean="0"/>
              <a:t>Ф16. </a:t>
            </a:r>
            <a:r>
              <a:rPr lang="ru-RU" sz="2400" i="1" dirty="0" smtClean="0"/>
              <a:t>Существует измеримое, не борелевское множество.</a:t>
            </a:r>
          </a:p>
          <a:p>
            <a:pPr>
              <a:defRPr/>
            </a:pPr>
            <a:endParaRPr lang="ru-RU" sz="2400" dirty="0" smtClean="0"/>
          </a:p>
          <a:p>
            <a:pPr marL="0" indent="0">
              <a:buFont typeface="Wingdings" pitchFamily="2" charset="2"/>
              <a:buNone/>
              <a:defRPr/>
            </a:pPr>
            <a:endParaRPr lang="ru-RU" dirty="0"/>
          </a:p>
        </p:txBody>
      </p:sp>
      <p:graphicFrame>
        <p:nvGraphicFramePr>
          <p:cNvPr id="4" name="Объект 3"/>
          <p:cNvGraphicFramePr>
            <a:graphicFrameLocks noChangeAspect="1"/>
          </p:cNvGraphicFramePr>
          <p:nvPr/>
        </p:nvGraphicFramePr>
        <p:xfrm>
          <a:off x="1908175" y="3627438"/>
          <a:ext cx="1703388" cy="420687"/>
        </p:xfrm>
        <a:graphic>
          <a:graphicData uri="http://schemas.openxmlformats.org/presentationml/2006/ole">
            <p:oleObj spid="_x0000_s12290" name="Equation" r:id="rId3" imgW="914400" imgH="228600" progId="Equation.DSMT4">
              <p:embed/>
            </p:oleObj>
          </a:graphicData>
        </a:graphic>
      </p:graphicFrame>
      <p:graphicFrame>
        <p:nvGraphicFramePr>
          <p:cNvPr id="5" name="Объект 4"/>
          <p:cNvGraphicFramePr>
            <a:graphicFrameLocks noChangeAspect="1"/>
          </p:cNvGraphicFramePr>
          <p:nvPr/>
        </p:nvGraphicFramePr>
        <p:xfrm>
          <a:off x="2409825" y="4703763"/>
          <a:ext cx="1419225" cy="466725"/>
        </p:xfrm>
        <a:graphic>
          <a:graphicData uri="http://schemas.openxmlformats.org/presentationml/2006/ole">
            <p:oleObj spid="_x0000_s12291" name="Equation" r:id="rId4" imgW="761760" imgH="253800" progId="Equation.DSMT4">
              <p:embed/>
            </p:oleObj>
          </a:graphicData>
        </a:graphic>
      </p:graphicFrame>
      <p:graphicFrame>
        <p:nvGraphicFramePr>
          <p:cNvPr id="6" name="Объект 5"/>
          <p:cNvGraphicFramePr>
            <a:graphicFrameLocks noChangeAspect="1"/>
          </p:cNvGraphicFramePr>
          <p:nvPr/>
        </p:nvGraphicFramePr>
        <p:xfrm>
          <a:off x="3348038" y="5568950"/>
          <a:ext cx="2057400" cy="514350"/>
        </p:xfrm>
        <a:graphic>
          <a:graphicData uri="http://schemas.openxmlformats.org/presentationml/2006/ole">
            <p:oleObj spid="_x0000_s12292" name="Equation" r:id="rId5" imgW="1104840" imgH="27936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3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3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2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1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1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2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175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175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2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3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3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12"/>
          <p:cNvSpPr>
            <a:spLocks noGrp="1" noChangeArrowheads="1"/>
          </p:cNvSpPr>
          <p:nvPr>
            <p:ph type="title"/>
          </p:nvPr>
        </p:nvSpPr>
        <p:spPr>
          <a:xfrm>
            <a:off x="468313" y="333375"/>
            <a:ext cx="8353425" cy="3671888"/>
          </a:xfrm>
          <a:noFill/>
        </p:spPr>
        <p:txBody>
          <a:bodyPr/>
          <a:lstStyle/>
          <a:p>
            <a:pPr eaLnBrk="1" hangingPunct="1"/>
            <a:r>
              <a:rPr lang="ru-RU" altLang="ru-RU" sz="3200" b="1" smtClean="0"/>
              <a:t> </a:t>
            </a:r>
            <a:br>
              <a:rPr lang="ru-RU" altLang="ru-RU" sz="3200" b="1" smtClean="0"/>
            </a:br>
            <a:r>
              <a:rPr lang="ru-RU" altLang="ru-RU" sz="3200" b="1" smtClean="0"/>
              <a:t/>
            </a:r>
            <a:br>
              <a:rPr lang="ru-RU" altLang="ru-RU" sz="3200" b="1" smtClean="0"/>
            </a:br>
            <a:r>
              <a:rPr lang="ru-RU" altLang="ru-RU" sz="3200" b="1" smtClean="0"/>
              <a:t/>
            </a:r>
            <a:br>
              <a:rPr lang="ru-RU" altLang="ru-RU" sz="3200" b="1" smtClean="0"/>
            </a:br>
            <a:r>
              <a:rPr lang="ru-RU" altLang="ru-RU" sz="3200" b="1" smtClean="0"/>
              <a:t/>
            </a:r>
            <a:br>
              <a:rPr lang="ru-RU" altLang="ru-RU" sz="3200" b="1" smtClean="0"/>
            </a:br>
            <a:r>
              <a:rPr lang="ru-RU" altLang="ru-RU" sz="5400" b="1" smtClean="0"/>
              <a:t>Спасибо  за   внимание.</a:t>
            </a:r>
            <a:r>
              <a:rPr lang="ru-RU" altLang="ru-RU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Заголовок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342900"/>
          </a:xfrm>
        </p:spPr>
        <p:txBody>
          <a:bodyPr/>
          <a:lstStyle/>
          <a:p>
            <a:pPr algn="ctr" eaLnBrk="1" hangingPunct="1"/>
            <a:r>
              <a:rPr lang="ru-RU" altLang="ru-RU" sz="1400" smtClean="0"/>
              <a:t>Канторово множество -1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1188" y="620713"/>
            <a:ext cx="8713787" cy="4530725"/>
          </a:xfrm>
        </p:spPr>
        <p:txBody>
          <a:bodyPr/>
          <a:lstStyle/>
          <a:p>
            <a:pPr eaLnBrk="1" hangingPunct="1"/>
            <a:r>
              <a:rPr lang="ru-RU" altLang="ru-RU" sz="2400" smtClean="0"/>
              <a:t>0)  Отрезок  </a:t>
            </a:r>
            <a:r>
              <a:rPr lang="en-US" altLang="ru-RU" sz="2400" i="1" smtClean="0"/>
              <a:t>I = </a:t>
            </a:r>
            <a:r>
              <a:rPr lang="en-US" altLang="ru-RU" sz="2400" smtClean="0"/>
              <a:t>[0; 1].</a:t>
            </a:r>
          </a:p>
          <a:p>
            <a:pPr eaLnBrk="1" hangingPunct="1"/>
            <a:r>
              <a:rPr lang="en-US" altLang="ru-RU" sz="2400" smtClean="0"/>
              <a:t>1)  </a:t>
            </a:r>
            <a:r>
              <a:rPr lang="ru-RU" altLang="ru-RU" sz="2400" smtClean="0"/>
              <a:t>Делим </a:t>
            </a:r>
            <a:r>
              <a:rPr lang="en-US" altLang="ru-RU" sz="2400" i="1" smtClean="0"/>
              <a:t>I  </a:t>
            </a:r>
            <a:r>
              <a:rPr lang="ru-RU" altLang="ru-RU" sz="2400" smtClean="0"/>
              <a:t>на три равных отрезка: </a:t>
            </a:r>
          </a:p>
          <a:p>
            <a:pPr eaLnBrk="1" hangingPunct="1"/>
            <a:r>
              <a:rPr lang="ru-RU" altLang="ru-RU" sz="2400" smtClean="0"/>
              <a:t>Средний интервал удаляем. Остаются</a:t>
            </a:r>
          </a:p>
          <a:p>
            <a:pPr eaLnBrk="1" hangingPunct="1"/>
            <a:r>
              <a:rPr lang="ru-RU" altLang="ru-RU" sz="2400" smtClean="0"/>
              <a:t>2) С каждым из двух оставшихся отрезков делаем то же.         </a:t>
            </a:r>
          </a:p>
          <a:p>
            <a:pPr eaLnBrk="1" hangingPunct="1"/>
            <a:r>
              <a:rPr lang="ru-RU" altLang="ru-RU" sz="2400" smtClean="0"/>
              <a:t>А именно, получаем 6 отрезков  длиной 1</a:t>
            </a:r>
            <a:r>
              <a:rPr lang="en-US" altLang="ru-RU" sz="2400" smtClean="0"/>
              <a:t>/9</a:t>
            </a:r>
            <a:r>
              <a:rPr lang="ru-RU" altLang="ru-RU" sz="2400" smtClean="0"/>
              <a:t>                 </a:t>
            </a:r>
            <a:r>
              <a:rPr lang="en-US" altLang="ru-RU" sz="2400" smtClean="0"/>
              <a:t>   </a:t>
            </a:r>
            <a:r>
              <a:rPr lang="ru-RU" altLang="ru-RU" sz="2400" smtClean="0"/>
              <a:t>и                    </a:t>
            </a:r>
          </a:p>
          <a:p>
            <a:pPr eaLnBrk="1" hangingPunct="1"/>
            <a:r>
              <a:rPr lang="ru-RU" altLang="ru-RU" sz="2400" smtClean="0"/>
              <a:t>                        из которых  удаляем средние интервалы. Остаются                            .</a:t>
            </a:r>
          </a:p>
          <a:p>
            <a:pPr eaLnBrk="1" hangingPunct="1"/>
            <a:r>
              <a:rPr lang="ru-RU" altLang="ru-RU" sz="2400" smtClean="0"/>
              <a:t>3) С каждым из четырех оставшихся отрезков делаем то же.</a:t>
            </a:r>
          </a:p>
          <a:p>
            <a:pPr eaLnBrk="1" hangingPunct="1"/>
            <a:r>
              <a:rPr lang="ru-RU" altLang="ru-RU" sz="2400" smtClean="0"/>
              <a:t>                         </a:t>
            </a:r>
            <a:r>
              <a:rPr lang="ru-RU" altLang="ru-RU" sz="4000" smtClean="0"/>
              <a:t>И   Т. Д.</a:t>
            </a:r>
            <a:endParaRPr lang="ru-RU" altLang="ru-RU" sz="2400" smtClean="0"/>
          </a:p>
        </p:txBody>
      </p:sp>
      <p:graphicFrame>
        <p:nvGraphicFramePr>
          <p:cNvPr id="4" name="Объект 3"/>
          <p:cNvGraphicFramePr>
            <a:graphicFrameLocks noChangeAspect="1"/>
          </p:cNvGraphicFramePr>
          <p:nvPr/>
        </p:nvGraphicFramePr>
        <p:xfrm>
          <a:off x="6156325" y="1014413"/>
          <a:ext cx="1439863" cy="495300"/>
        </p:xfrm>
        <a:graphic>
          <a:graphicData uri="http://schemas.openxmlformats.org/presentationml/2006/ole">
            <p:oleObj spid="_x0000_s1026" name="Equation" r:id="rId3" imgW="609600" imgH="228600" progId="Equation.DSMT4">
              <p:embed/>
            </p:oleObj>
          </a:graphicData>
        </a:graphic>
      </p:graphicFrame>
      <p:graphicFrame>
        <p:nvGraphicFramePr>
          <p:cNvPr id="5" name="Объект 4"/>
          <p:cNvGraphicFramePr>
            <a:graphicFrameLocks noChangeAspect="1"/>
          </p:cNvGraphicFramePr>
          <p:nvPr/>
        </p:nvGraphicFramePr>
        <p:xfrm>
          <a:off x="6734175" y="1509713"/>
          <a:ext cx="930275" cy="431800"/>
        </p:xfrm>
        <a:graphic>
          <a:graphicData uri="http://schemas.openxmlformats.org/presentationml/2006/ole">
            <p:oleObj spid="_x0000_s1027" name="Equation" r:id="rId4" imgW="393529" imgH="228501" progId="Equation.DSMT4">
              <p:embed/>
            </p:oleObj>
          </a:graphicData>
        </a:graphic>
      </p:graphicFrame>
      <p:graphicFrame>
        <p:nvGraphicFramePr>
          <p:cNvPr id="6" name="Объект 5"/>
          <p:cNvGraphicFramePr>
            <a:graphicFrameLocks noChangeAspect="1"/>
          </p:cNvGraphicFramePr>
          <p:nvPr/>
        </p:nvGraphicFramePr>
        <p:xfrm>
          <a:off x="7308850" y="2436813"/>
          <a:ext cx="1511300" cy="422275"/>
        </p:xfrm>
        <a:graphic>
          <a:graphicData uri="http://schemas.openxmlformats.org/presentationml/2006/ole">
            <p:oleObj spid="_x0000_s1028" name="Equation" r:id="rId5" imgW="749300" imgH="228600" progId="Equation.DSMT4">
              <p:embed/>
            </p:oleObj>
          </a:graphicData>
        </a:graphic>
      </p:graphicFrame>
      <p:graphicFrame>
        <p:nvGraphicFramePr>
          <p:cNvPr id="7" name="Объект 6"/>
          <p:cNvGraphicFramePr>
            <a:graphicFrameLocks noChangeAspect="1"/>
          </p:cNvGraphicFramePr>
          <p:nvPr/>
        </p:nvGraphicFramePr>
        <p:xfrm>
          <a:off x="1042988" y="2767013"/>
          <a:ext cx="1803400" cy="431800"/>
        </p:xfrm>
        <a:graphic>
          <a:graphicData uri="http://schemas.openxmlformats.org/presentationml/2006/ole">
            <p:oleObj spid="_x0000_s1029" name="Equation" r:id="rId6" imgW="761669" imgH="228501" progId="Equation.DSMT4">
              <p:embed/>
            </p:oleObj>
          </a:graphicData>
        </a:graphic>
      </p:graphicFrame>
      <p:graphicFrame>
        <p:nvGraphicFramePr>
          <p:cNvPr id="8" name="Объект 7"/>
          <p:cNvGraphicFramePr>
            <a:graphicFrameLocks noChangeAspect="1"/>
          </p:cNvGraphicFramePr>
          <p:nvPr/>
        </p:nvGraphicFramePr>
        <p:xfrm>
          <a:off x="2554288" y="3198813"/>
          <a:ext cx="1997075" cy="422275"/>
        </p:xfrm>
        <a:graphic>
          <a:graphicData uri="http://schemas.openxmlformats.org/presentationml/2006/ole">
            <p:oleObj spid="_x0000_s1030" name="Equation" r:id="rId7" imgW="1016000" imgH="22860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2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1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1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2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125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125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2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125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125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Заголовок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342900"/>
          </a:xfrm>
        </p:spPr>
        <p:txBody>
          <a:bodyPr/>
          <a:lstStyle/>
          <a:p>
            <a:pPr algn="ctr" eaLnBrk="1" hangingPunct="1"/>
            <a:r>
              <a:rPr lang="ru-RU" altLang="ru-RU" sz="1400" smtClean="0"/>
              <a:t>Канторово множество -</a:t>
            </a:r>
            <a:r>
              <a:rPr lang="en-US" altLang="ru-RU" sz="1400" smtClean="0"/>
              <a:t>2</a:t>
            </a:r>
            <a:endParaRPr lang="ru-RU" altLang="ru-RU" sz="1400" smtClean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38188" y="1741488"/>
            <a:ext cx="12590462" cy="8159750"/>
          </a:xfrm>
        </p:spPr>
        <p:txBody>
          <a:bodyPr/>
          <a:lstStyle/>
          <a:p>
            <a:pPr eaLnBrk="1" hangingPunct="1"/>
            <a:endParaRPr lang="ru-RU" altLang="ru-RU" sz="2400" smtClean="0"/>
          </a:p>
          <a:p>
            <a:pPr eaLnBrk="1" hangingPunct="1"/>
            <a:endParaRPr lang="ru-RU" altLang="ru-RU" sz="2400" smtClean="0"/>
          </a:p>
          <a:p>
            <a:pPr eaLnBrk="1" hangingPunct="1"/>
            <a:endParaRPr lang="ru-RU" altLang="ru-RU" sz="2400" smtClean="0"/>
          </a:p>
        </p:txBody>
      </p:sp>
      <p:pic>
        <p:nvPicPr>
          <p:cNvPr id="16388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650" y="1125538"/>
            <a:ext cx="7777163" cy="4751387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 nodePh="1">
                                  <p:stCondLst>
                                    <p:cond delay="50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5" name="Заголовок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342900"/>
          </a:xfrm>
        </p:spPr>
        <p:txBody>
          <a:bodyPr/>
          <a:lstStyle/>
          <a:p>
            <a:pPr algn="ctr" eaLnBrk="1" hangingPunct="1"/>
            <a:r>
              <a:rPr lang="ru-RU" altLang="ru-RU" sz="1400" smtClean="0"/>
              <a:t>Канторово множество -3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628650"/>
            <a:ext cx="9069388" cy="5464175"/>
          </a:xfrm>
        </p:spPr>
        <p:txBody>
          <a:bodyPr/>
          <a:lstStyle/>
          <a:p>
            <a:pPr eaLnBrk="1" hangingPunct="1"/>
            <a:r>
              <a:rPr lang="ru-RU" altLang="ru-RU" sz="2400" smtClean="0"/>
              <a:t>Сумма длин удаленных интервалов:</a:t>
            </a:r>
          </a:p>
          <a:p>
            <a:pPr eaLnBrk="1" hangingPunct="1"/>
            <a:endParaRPr lang="ru-RU" altLang="ru-RU" sz="2400" smtClean="0"/>
          </a:p>
          <a:p>
            <a:pPr eaLnBrk="1" hangingPunct="1"/>
            <a:endParaRPr lang="ru-RU" altLang="ru-RU" sz="2400" smtClean="0"/>
          </a:p>
          <a:p>
            <a:pPr eaLnBrk="1" hangingPunct="1"/>
            <a:r>
              <a:rPr lang="ru-RU" altLang="ru-RU" sz="2400" smtClean="0"/>
              <a:t>Получается, что из отрезка длиной 1 удалили интервалы, сумма длин которых также равна 1. А что-нибудь осталось?</a:t>
            </a:r>
          </a:p>
          <a:p>
            <a:pPr eaLnBrk="1" hangingPunct="1"/>
            <a:r>
              <a:rPr lang="ru-RU" altLang="ru-RU" sz="2400" b="1" smtClean="0"/>
              <a:t>Да</a:t>
            </a:r>
            <a:r>
              <a:rPr lang="ru-RU" altLang="ru-RU" sz="2400" smtClean="0"/>
              <a:t>, и осталось «столько же» точек, сколько было на </a:t>
            </a:r>
            <a:r>
              <a:rPr lang="en-US" altLang="ru-RU" sz="2400" smtClean="0"/>
              <a:t>[0;1]</a:t>
            </a:r>
            <a:r>
              <a:rPr lang="ru-RU" altLang="ru-RU" sz="2400" smtClean="0"/>
              <a:t>. </a:t>
            </a:r>
          </a:p>
          <a:p>
            <a:pPr algn="ctr" eaLnBrk="1" hangingPunct="1"/>
            <a:r>
              <a:rPr lang="ru-RU" altLang="ru-RU" sz="2400" i="1" smtClean="0"/>
              <a:t>Кодировка точек канторовского множества.</a:t>
            </a:r>
          </a:p>
          <a:p>
            <a:pPr eaLnBrk="1" hangingPunct="1"/>
            <a:r>
              <a:rPr lang="ru-RU" altLang="ru-RU" sz="2400" smtClean="0"/>
              <a:t>Пусть                        любая послед-ть символов 0 и 2. Тогда                                                                   </a:t>
            </a:r>
          </a:p>
          <a:p>
            <a:pPr eaLnBrk="1" hangingPunct="1"/>
            <a:endParaRPr lang="ru-RU" altLang="ru-RU" sz="2400" smtClean="0"/>
          </a:p>
          <a:p>
            <a:pPr eaLnBrk="1" hangingPunct="1"/>
            <a:r>
              <a:rPr lang="ru-RU" altLang="ru-RU" sz="2400" smtClean="0"/>
              <a:t>послед-ть стягивающихся отрезков, у которых есть ровно одна общая точка      .                                                        </a:t>
            </a:r>
          </a:p>
          <a:p>
            <a:pPr eaLnBrk="1" hangingPunct="1"/>
            <a:endParaRPr lang="ru-RU" altLang="ru-RU" sz="2400" smtClean="0"/>
          </a:p>
          <a:p>
            <a:pPr eaLnBrk="1" hangingPunct="1"/>
            <a:endParaRPr lang="ru-RU" altLang="ru-RU" sz="2400" smtClean="0"/>
          </a:p>
        </p:txBody>
      </p:sp>
      <p:graphicFrame>
        <p:nvGraphicFramePr>
          <p:cNvPr id="9" name="Объект 8"/>
          <p:cNvGraphicFramePr>
            <a:graphicFrameLocks noChangeAspect="1"/>
          </p:cNvGraphicFramePr>
          <p:nvPr/>
        </p:nvGraphicFramePr>
        <p:xfrm>
          <a:off x="684213" y="1125538"/>
          <a:ext cx="8351837" cy="935037"/>
        </p:xfrm>
        <a:graphic>
          <a:graphicData uri="http://schemas.openxmlformats.org/presentationml/2006/ole">
            <p:oleObj spid="_x0000_s2050" name="Equation" r:id="rId3" imgW="4483100" imgH="508000" progId="Equation.DSMT4">
              <p:embed/>
            </p:oleObj>
          </a:graphicData>
        </a:graphic>
      </p:graphicFrame>
      <p:graphicFrame>
        <p:nvGraphicFramePr>
          <p:cNvPr id="10" name="Объект 9"/>
          <p:cNvGraphicFramePr>
            <a:graphicFrameLocks noChangeAspect="1"/>
          </p:cNvGraphicFramePr>
          <p:nvPr/>
        </p:nvGraphicFramePr>
        <p:xfrm>
          <a:off x="1258888" y="3646488"/>
          <a:ext cx="2011362" cy="420687"/>
        </p:xfrm>
        <a:graphic>
          <a:graphicData uri="http://schemas.openxmlformats.org/presentationml/2006/ole">
            <p:oleObj spid="_x0000_s2051" name="Equation" r:id="rId4" imgW="1079500" imgH="228600" progId="Equation.DSMT4">
              <p:embed/>
            </p:oleObj>
          </a:graphicData>
        </a:graphic>
      </p:graphicFrame>
      <p:graphicFrame>
        <p:nvGraphicFramePr>
          <p:cNvPr id="11" name="Объект 10"/>
          <p:cNvGraphicFramePr>
            <a:graphicFrameLocks noChangeAspect="1"/>
          </p:cNvGraphicFramePr>
          <p:nvPr/>
        </p:nvGraphicFramePr>
        <p:xfrm>
          <a:off x="1979613" y="4081463"/>
          <a:ext cx="4543425" cy="446087"/>
        </p:xfrm>
        <a:graphic>
          <a:graphicData uri="http://schemas.openxmlformats.org/presentationml/2006/ole">
            <p:oleObj spid="_x0000_s2052" name="Equation" r:id="rId5" imgW="2438400" imgH="241300" progId="Equation.DSMT4">
              <p:embed/>
            </p:oleObj>
          </a:graphicData>
        </a:graphic>
      </p:graphicFrame>
      <p:graphicFrame>
        <p:nvGraphicFramePr>
          <p:cNvPr id="12" name="Объект 11"/>
          <p:cNvGraphicFramePr>
            <a:graphicFrameLocks noChangeAspect="1"/>
          </p:cNvGraphicFramePr>
          <p:nvPr/>
        </p:nvGraphicFramePr>
        <p:xfrm>
          <a:off x="3132138" y="4922838"/>
          <a:ext cx="449262" cy="423862"/>
        </p:xfrm>
        <a:graphic>
          <a:graphicData uri="http://schemas.openxmlformats.org/presentationml/2006/ole">
            <p:oleObj spid="_x0000_s2053" name="Equation" r:id="rId6" imgW="241300" imgH="228600" progId="Equation.DSMT4">
              <p:embed/>
            </p:oleObj>
          </a:graphicData>
        </a:graphic>
      </p:graphicFrame>
      <p:graphicFrame>
        <p:nvGraphicFramePr>
          <p:cNvPr id="13" name="Объект 12"/>
          <p:cNvGraphicFramePr>
            <a:graphicFrameLocks noChangeAspect="1"/>
          </p:cNvGraphicFramePr>
          <p:nvPr/>
        </p:nvGraphicFramePr>
        <p:xfrm>
          <a:off x="207963" y="5497513"/>
          <a:ext cx="8726487" cy="446087"/>
        </p:xfrm>
        <a:graphic>
          <a:graphicData uri="http://schemas.openxmlformats.org/presentationml/2006/ole">
            <p:oleObj spid="_x0000_s2054" name="Equation" r:id="rId7" imgW="4686300" imgH="24130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3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3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3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3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2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3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3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2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2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2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2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3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3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2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3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3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8" name="Заголовок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342900"/>
          </a:xfrm>
        </p:spPr>
        <p:txBody>
          <a:bodyPr/>
          <a:lstStyle/>
          <a:p>
            <a:pPr algn="ctr" eaLnBrk="1" hangingPunct="1"/>
            <a:r>
              <a:rPr lang="ru-RU" altLang="ru-RU" sz="1400" smtClean="0"/>
              <a:t>Канторово множество -</a:t>
            </a:r>
            <a:r>
              <a:rPr lang="en-US" altLang="ru-RU" sz="1400" smtClean="0"/>
              <a:t>4</a:t>
            </a:r>
            <a:endParaRPr lang="ru-RU" altLang="ru-RU" sz="1400" smtClean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-107950" y="620713"/>
            <a:ext cx="9251950" cy="5464175"/>
          </a:xfrm>
        </p:spPr>
        <p:txBody>
          <a:bodyPr/>
          <a:lstStyle/>
          <a:p>
            <a:pPr marL="0" indent="0" algn="ctr" eaLnBrk="1" hangingPunct="1">
              <a:buFont typeface="Wingdings" pitchFamily="2" charset="2"/>
              <a:buNone/>
              <a:defRPr/>
            </a:pPr>
            <a:r>
              <a:rPr lang="en-US" sz="2400" dirty="0" smtClean="0"/>
              <a:t>  </a:t>
            </a:r>
            <a:r>
              <a:rPr lang="ru-RU" sz="2400" b="1" dirty="0" smtClean="0"/>
              <a:t>Примеры.</a:t>
            </a:r>
          </a:p>
          <a:p>
            <a:pPr marL="0" indent="0" eaLnBrk="1" hangingPunct="1">
              <a:buFont typeface="Wingdings" pitchFamily="2" charset="2"/>
              <a:buNone/>
              <a:defRPr/>
            </a:pPr>
            <a:r>
              <a:rPr lang="ru-RU" sz="2400" dirty="0" smtClean="0"/>
              <a:t>Точка:   0                                 Код:  (000…..) </a:t>
            </a:r>
          </a:p>
          <a:p>
            <a:pPr marL="0" indent="0" eaLnBrk="1" hangingPunct="1">
              <a:buFont typeface="Wingdings" pitchFamily="2" charset="2"/>
              <a:buNone/>
              <a:defRPr/>
            </a:pPr>
            <a:r>
              <a:rPr lang="ru-RU" sz="2400" dirty="0" smtClean="0"/>
              <a:t>Точка:   1                                 Код:  (222…..) </a:t>
            </a:r>
          </a:p>
          <a:p>
            <a:pPr marL="0" indent="0" eaLnBrk="1" hangingPunct="1">
              <a:buFont typeface="Wingdings" pitchFamily="2" charset="2"/>
              <a:buNone/>
              <a:defRPr/>
            </a:pPr>
            <a:r>
              <a:rPr lang="ru-RU" sz="2400" dirty="0" smtClean="0"/>
              <a:t>Точка:   1</a:t>
            </a:r>
            <a:r>
              <a:rPr lang="en-US" sz="2400" dirty="0" smtClean="0"/>
              <a:t>/3</a:t>
            </a:r>
            <a:r>
              <a:rPr lang="ru-RU" sz="2400" dirty="0" smtClean="0"/>
              <a:t>                              Код:  (0222…..) </a:t>
            </a:r>
          </a:p>
          <a:p>
            <a:pPr marL="0" indent="0" eaLnBrk="1" hangingPunct="1">
              <a:buFont typeface="Wingdings" pitchFamily="2" charset="2"/>
              <a:buNone/>
              <a:defRPr/>
            </a:pPr>
            <a:r>
              <a:rPr lang="ru-RU" sz="2400" dirty="0" smtClean="0"/>
              <a:t>Точка:   7</a:t>
            </a:r>
            <a:r>
              <a:rPr lang="en-US" sz="2400" dirty="0" smtClean="0"/>
              <a:t>/</a:t>
            </a:r>
            <a:r>
              <a:rPr lang="ru-RU" sz="2400" dirty="0" smtClean="0"/>
              <a:t>9                              Код:  (20222…..) </a:t>
            </a:r>
          </a:p>
          <a:p>
            <a:pPr marL="0" indent="0" eaLnBrk="1" hangingPunct="1">
              <a:buFont typeface="Wingdings" pitchFamily="2" charset="2"/>
              <a:buNone/>
              <a:defRPr/>
            </a:pPr>
            <a:r>
              <a:rPr lang="ru-RU" sz="2400" dirty="0" smtClean="0"/>
              <a:t>Код: (2202000….)              Точка:</a:t>
            </a:r>
          </a:p>
          <a:p>
            <a:pPr marL="0" indent="0" eaLnBrk="1" hangingPunct="1">
              <a:buFont typeface="Wingdings" pitchFamily="2" charset="2"/>
              <a:buNone/>
              <a:defRPr/>
            </a:pPr>
            <a:r>
              <a:rPr lang="ru-RU" sz="2400" dirty="0" smtClean="0"/>
              <a:t>Код: (20202020(20))          Точка:     </a:t>
            </a:r>
          </a:p>
          <a:p>
            <a:pPr marL="0" indent="0" eaLnBrk="1" hangingPunct="1">
              <a:buFont typeface="Wingdings" pitchFamily="2" charset="2"/>
              <a:buNone/>
              <a:defRPr/>
            </a:pPr>
            <a:endParaRPr lang="ru-RU" sz="2400" dirty="0" smtClean="0"/>
          </a:p>
          <a:p>
            <a:pPr marL="0" indent="0" eaLnBrk="1" hangingPunct="1">
              <a:buFont typeface="Wingdings" pitchFamily="2" charset="2"/>
              <a:buNone/>
              <a:defRPr/>
            </a:pPr>
            <a:endParaRPr lang="ru-RU" sz="2400" dirty="0" smtClean="0"/>
          </a:p>
          <a:p>
            <a:pPr marL="0" indent="0" eaLnBrk="1" hangingPunct="1">
              <a:buFont typeface="Wingdings" pitchFamily="2" charset="2"/>
              <a:buNone/>
              <a:defRPr/>
            </a:pPr>
            <a:endParaRPr lang="ru-RU" sz="2400" dirty="0" smtClean="0"/>
          </a:p>
          <a:p>
            <a:pPr marL="0" indent="0" eaLnBrk="1" hangingPunct="1">
              <a:buFont typeface="Wingdings" pitchFamily="2" charset="2"/>
              <a:buNone/>
              <a:defRPr/>
            </a:pPr>
            <a:r>
              <a:rPr lang="ru-RU" sz="2400" dirty="0" smtClean="0"/>
              <a:t>Код:                         .  Точка:   </a:t>
            </a:r>
          </a:p>
          <a:p>
            <a:pPr marL="0" indent="0" eaLnBrk="1" hangingPunct="1">
              <a:buFont typeface="Wingdings" pitchFamily="2" charset="2"/>
              <a:buNone/>
              <a:defRPr/>
            </a:pPr>
            <a:r>
              <a:rPr lang="ru-RU" sz="2400" dirty="0" smtClean="0"/>
              <a:t>Точки 1-го рода -  в коде есть «хвост» из 0 или «хвост» из 2, т.е. концы удаляемых интервалов. Точки 2-го рода – остальные.                                    </a:t>
            </a:r>
          </a:p>
          <a:p>
            <a:pPr eaLnBrk="1" hangingPunct="1">
              <a:defRPr/>
            </a:pPr>
            <a:endParaRPr lang="ru-RU" sz="2400" dirty="0" smtClean="0"/>
          </a:p>
          <a:p>
            <a:pPr eaLnBrk="1" hangingPunct="1">
              <a:defRPr/>
            </a:pPr>
            <a:endParaRPr lang="ru-RU" sz="2400" dirty="0" smtClean="0"/>
          </a:p>
          <a:p>
            <a:pPr eaLnBrk="1" hangingPunct="1">
              <a:defRPr/>
            </a:pPr>
            <a:endParaRPr lang="ru-RU" sz="2400" dirty="0" smtClean="0"/>
          </a:p>
        </p:txBody>
      </p:sp>
      <p:graphicFrame>
        <p:nvGraphicFramePr>
          <p:cNvPr id="14" name="Объект 13"/>
          <p:cNvGraphicFramePr>
            <a:graphicFrameLocks noChangeAspect="1"/>
          </p:cNvGraphicFramePr>
          <p:nvPr/>
        </p:nvGraphicFramePr>
        <p:xfrm>
          <a:off x="4787900" y="2781300"/>
          <a:ext cx="2840038" cy="725488"/>
        </p:xfrm>
        <a:graphic>
          <a:graphicData uri="http://schemas.openxmlformats.org/presentationml/2006/ole">
            <p:oleObj spid="_x0000_s3074" name="Equation" r:id="rId3" imgW="1524000" imgH="393700" progId="Equation.DSMT4">
              <p:embed/>
            </p:oleObj>
          </a:graphicData>
        </a:graphic>
      </p:graphicFrame>
      <p:graphicFrame>
        <p:nvGraphicFramePr>
          <p:cNvPr id="15" name="Объект 14"/>
          <p:cNvGraphicFramePr>
            <a:graphicFrameLocks noChangeAspect="1"/>
          </p:cNvGraphicFramePr>
          <p:nvPr/>
        </p:nvGraphicFramePr>
        <p:xfrm>
          <a:off x="827088" y="3756025"/>
          <a:ext cx="6556375" cy="1100138"/>
        </p:xfrm>
        <a:graphic>
          <a:graphicData uri="http://schemas.openxmlformats.org/presentationml/2006/ole">
            <p:oleObj spid="_x0000_s3075" name="Equation" r:id="rId4" imgW="3517900" imgH="596900" progId="Equation.DSMT4">
              <p:embed/>
            </p:oleObj>
          </a:graphicData>
        </a:graphic>
      </p:graphicFrame>
      <p:graphicFrame>
        <p:nvGraphicFramePr>
          <p:cNvPr id="16" name="Объект 15"/>
          <p:cNvGraphicFramePr>
            <a:graphicFrameLocks noChangeAspect="1"/>
          </p:cNvGraphicFramePr>
          <p:nvPr/>
        </p:nvGraphicFramePr>
        <p:xfrm>
          <a:off x="611188" y="5049838"/>
          <a:ext cx="2011362" cy="420687"/>
        </p:xfrm>
        <a:graphic>
          <a:graphicData uri="http://schemas.openxmlformats.org/presentationml/2006/ole">
            <p:oleObj spid="_x0000_s3076" name="Equation" r:id="rId5" imgW="1079500" imgH="228600" progId="Equation.DSMT4">
              <p:embed/>
            </p:oleObj>
          </a:graphicData>
        </a:graphic>
      </p:graphicFrame>
      <p:graphicFrame>
        <p:nvGraphicFramePr>
          <p:cNvPr id="17" name="Объект 16"/>
          <p:cNvGraphicFramePr>
            <a:graphicFrameLocks noChangeAspect="1"/>
          </p:cNvGraphicFramePr>
          <p:nvPr/>
        </p:nvGraphicFramePr>
        <p:xfrm>
          <a:off x="4062413" y="4803775"/>
          <a:ext cx="1820862" cy="730250"/>
        </p:xfrm>
        <a:graphic>
          <a:graphicData uri="http://schemas.openxmlformats.org/presentationml/2006/ole">
            <p:oleObj spid="_x0000_s3077" name="Equation" r:id="rId6" imgW="977476" imgH="393529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3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3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2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2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3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3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2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2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2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2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3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3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2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3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3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2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2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2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Заголовок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342900"/>
          </a:xfrm>
        </p:spPr>
        <p:txBody>
          <a:bodyPr/>
          <a:lstStyle/>
          <a:p>
            <a:pPr algn="ctr" eaLnBrk="1" hangingPunct="1"/>
            <a:r>
              <a:rPr lang="ru-RU" altLang="ru-RU" sz="1400" smtClean="0"/>
              <a:t>Канторово множество -5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-36513" y="628650"/>
            <a:ext cx="9180513" cy="5464175"/>
          </a:xfrm>
        </p:spPr>
        <p:txBody>
          <a:bodyPr/>
          <a:lstStyle/>
          <a:p>
            <a:pPr eaLnBrk="1" hangingPunct="1"/>
            <a:r>
              <a:rPr lang="ru-RU" altLang="ru-RU" sz="2800" u="sng" smtClean="0"/>
              <a:t>Ф 1</a:t>
            </a:r>
            <a:r>
              <a:rPr lang="ru-RU" altLang="ru-RU" sz="2800" smtClean="0"/>
              <a:t>.</a:t>
            </a:r>
            <a:r>
              <a:rPr lang="ru-RU" altLang="ru-RU" sz="2800" b="1" i="1" smtClean="0"/>
              <a:t>К </a:t>
            </a:r>
            <a:r>
              <a:rPr lang="ru-RU" altLang="ru-RU" sz="2800" i="1" smtClean="0"/>
              <a:t>континуально</a:t>
            </a:r>
            <a:r>
              <a:rPr lang="ru-RU" altLang="ru-RU" sz="2800" smtClean="0"/>
              <a:t>(</a:t>
            </a:r>
            <a:r>
              <a:rPr lang="en-US" altLang="ru-RU" sz="2800" smtClean="0"/>
              <a:t>=</a:t>
            </a:r>
            <a:r>
              <a:rPr lang="ru-RU" altLang="ru-RU" sz="2800" smtClean="0"/>
              <a:t>существует биекция между </a:t>
            </a:r>
            <a:r>
              <a:rPr lang="ru-RU" altLang="ru-RU" sz="2800" b="1" smtClean="0"/>
              <a:t>К  </a:t>
            </a:r>
            <a:r>
              <a:rPr lang="ru-RU" altLang="ru-RU" sz="2800" smtClean="0"/>
              <a:t>и </a:t>
            </a:r>
            <a:r>
              <a:rPr lang="en-US" altLang="ru-RU" sz="2800" smtClean="0"/>
              <a:t>[0;1] ).</a:t>
            </a:r>
          </a:p>
          <a:p>
            <a:pPr eaLnBrk="1" hangingPunct="1"/>
            <a:r>
              <a:rPr lang="ru-RU" altLang="ru-RU" sz="2800" smtClean="0"/>
              <a:t>До-во.   </a:t>
            </a:r>
          </a:p>
          <a:p>
            <a:pPr eaLnBrk="1" hangingPunct="1"/>
            <a:r>
              <a:rPr lang="ru-RU" altLang="ru-RU" sz="2800" b="1" smtClean="0"/>
              <a:t>К</a:t>
            </a:r>
            <a:r>
              <a:rPr lang="ru-RU" altLang="ru-RU" sz="2800" smtClean="0"/>
              <a:t>  биективно множеству всех последовательностей из двух символов 0 и 2, </a:t>
            </a:r>
          </a:p>
          <a:p>
            <a:pPr eaLnBrk="1" hangingPunct="1"/>
            <a:r>
              <a:rPr lang="ru-RU" altLang="ru-RU" sz="2800" smtClean="0"/>
              <a:t>которое биективно множеству всех подмножеств множества натуральных чисел, </a:t>
            </a:r>
          </a:p>
          <a:p>
            <a:pPr eaLnBrk="1" hangingPunct="1"/>
            <a:r>
              <a:rPr lang="ru-RU" altLang="ru-RU" sz="2800" smtClean="0"/>
              <a:t>которое континуально (              ).   </a:t>
            </a:r>
          </a:p>
          <a:p>
            <a:pPr eaLnBrk="1" hangingPunct="1"/>
            <a:endParaRPr lang="ru-RU" altLang="ru-RU" sz="2400" smtClean="0"/>
          </a:p>
          <a:p>
            <a:pPr eaLnBrk="1" hangingPunct="1"/>
            <a:endParaRPr lang="ru-RU" altLang="ru-RU" sz="2400" smtClean="0"/>
          </a:p>
          <a:p>
            <a:pPr eaLnBrk="1" hangingPunct="1"/>
            <a:endParaRPr lang="ru-RU" altLang="ru-RU" sz="2400" smtClean="0"/>
          </a:p>
          <a:p>
            <a:pPr eaLnBrk="1" hangingPunct="1"/>
            <a:endParaRPr lang="ru-RU" altLang="ru-RU" sz="2400" smtClean="0"/>
          </a:p>
        </p:txBody>
      </p:sp>
      <p:graphicFrame>
        <p:nvGraphicFramePr>
          <p:cNvPr id="14" name="Объект 13"/>
          <p:cNvGraphicFramePr>
            <a:graphicFrameLocks noChangeAspect="1"/>
          </p:cNvGraphicFramePr>
          <p:nvPr/>
        </p:nvGraphicFramePr>
        <p:xfrm>
          <a:off x="4427538" y="3933825"/>
          <a:ext cx="1152525" cy="538163"/>
        </p:xfrm>
        <a:graphic>
          <a:graphicData uri="http://schemas.openxmlformats.org/presentationml/2006/ole">
            <p:oleObj spid="_x0000_s4098" name="Equation" r:id="rId3" imgW="482391" imgH="228501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3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3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Заголовок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271462"/>
          </a:xfrm>
        </p:spPr>
        <p:txBody>
          <a:bodyPr/>
          <a:lstStyle/>
          <a:p>
            <a:endParaRPr lang="ru-RU" altLang="ru-RU" smtClean="0"/>
          </a:p>
        </p:txBody>
      </p:sp>
      <p:sp>
        <p:nvSpPr>
          <p:cNvPr id="17411" name="Объект 2"/>
          <p:cNvSpPr>
            <a:spLocks noGrp="1"/>
          </p:cNvSpPr>
          <p:nvPr>
            <p:ph idx="1"/>
          </p:nvPr>
        </p:nvSpPr>
        <p:spPr>
          <a:xfrm>
            <a:off x="2071688" y="3014663"/>
            <a:ext cx="8229600" cy="4530725"/>
          </a:xfrm>
        </p:spPr>
        <p:txBody>
          <a:bodyPr/>
          <a:lstStyle/>
          <a:p>
            <a:endParaRPr lang="ru-RU" altLang="ru-RU" smtClean="0"/>
          </a:p>
        </p:txBody>
      </p:sp>
      <p:pic>
        <p:nvPicPr>
          <p:cNvPr id="1741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87450" y="836613"/>
            <a:ext cx="6985000" cy="5367337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Заголовок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98437"/>
          </a:xfrm>
        </p:spPr>
        <p:txBody>
          <a:bodyPr/>
          <a:lstStyle/>
          <a:p>
            <a:endParaRPr lang="ru-RU" altLang="ru-RU" smtClean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908050"/>
            <a:ext cx="8229600" cy="5616575"/>
          </a:xfrm>
        </p:spPr>
        <p:txBody>
          <a:bodyPr/>
          <a:lstStyle/>
          <a:p>
            <a:pPr eaLnBrk="1" hangingPunct="1"/>
            <a:r>
              <a:rPr lang="ru-RU" altLang="ru-RU" sz="3200" u="sng" smtClean="0"/>
              <a:t>Ф 2</a:t>
            </a:r>
            <a:r>
              <a:rPr lang="ru-RU" altLang="ru-RU" sz="3200" smtClean="0"/>
              <a:t>.  </a:t>
            </a:r>
            <a:r>
              <a:rPr lang="ru-RU" altLang="ru-RU" sz="3200" i="1" smtClean="0"/>
              <a:t>Существует сюръекция  </a:t>
            </a:r>
            <a:r>
              <a:rPr lang="en-US" altLang="ru-RU" sz="3200" i="1" smtClean="0"/>
              <a:t>s </a:t>
            </a:r>
            <a:r>
              <a:rPr lang="ru-RU" altLang="ru-RU" sz="3200" i="1" smtClean="0"/>
              <a:t> из </a:t>
            </a:r>
            <a:r>
              <a:rPr lang="ru-RU" altLang="ru-RU" sz="3200" b="1" i="1" smtClean="0"/>
              <a:t>К  </a:t>
            </a:r>
            <a:r>
              <a:rPr lang="ru-RU" altLang="ru-RU" sz="3200" i="1" smtClean="0"/>
              <a:t>на </a:t>
            </a:r>
            <a:r>
              <a:rPr lang="en-US" altLang="ru-RU" sz="3200" smtClean="0"/>
              <a:t>[0;1] </a:t>
            </a:r>
            <a:endParaRPr lang="ru-RU" altLang="ru-RU" sz="3200" smtClean="0"/>
          </a:p>
          <a:p>
            <a:pPr eaLnBrk="1" hangingPunct="1"/>
            <a:r>
              <a:rPr lang="ru-RU" altLang="ru-RU" sz="3200" smtClean="0"/>
              <a:t>Док-во.</a:t>
            </a:r>
          </a:p>
          <a:p>
            <a:pPr eaLnBrk="1" hangingPunct="1"/>
            <a:r>
              <a:rPr lang="ru-RU" altLang="ru-RU" sz="3200" smtClean="0"/>
              <a:t>Возьмем точку из </a:t>
            </a:r>
            <a:r>
              <a:rPr lang="ru-RU" altLang="ru-RU" sz="3200" b="1" smtClean="0"/>
              <a:t>К</a:t>
            </a:r>
            <a:r>
              <a:rPr lang="ru-RU" altLang="ru-RU" sz="3200" smtClean="0"/>
              <a:t>. Выпишем ее код из 0 и 2. Все 2 заменим на 1. Получим последовательность из 0 и 1. </a:t>
            </a:r>
          </a:p>
          <a:p>
            <a:pPr eaLnBrk="1" hangingPunct="1"/>
            <a:r>
              <a:rPr lang="ru-RU" altLang="ru-RU" sz="3200" smtClean="0"/>
              <a:t>Рассмотрим ее как разложение действительного числа из </a:t>
            </a:r>
            <a:r>
              <a:rPr lang="en-US" altLang="ru-RU" sz="3200" smtClean="0"/>
              <a:t>[0;1] </a:t>
            </a:r>
            <a:r>
              <a:rPr lang="ru-RU" altLang="ru-RU" sz="3200" smtClean="0"/>
              <a:t>в бесконечную двоичную дробь. Всё.</a:t>
            </a:r>
            <a:endParaRPr lang="en-US" altLang="ru-RU" sz="3200" smtClean="0"/>
          </a:p>
          <a:p>
            <a:endParaRPr lang="ru-RU" altLang="ru-RU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7" name="Заголовок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342900"/>
          </a:xfrm>
        </p:spPr>
        <p:txBody>
          <a:bodyPr/>
          <a:lstStyle/>
          <a:p>
            <a:pPr algn="ctr" eaLnBrk="1" hangingPunct="1"/>
            <a:r>
              <a:rPr lang="ru-RU" altLang="ru-RU" sz="1400" smtClean="0"/>
              <a:t>Канторово множество -6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-36513" y="628650"/>
            <a:ext cx="9180513" cy="5464175"/>
          </a:xfrm>
        </p:spPr>
        <p:txBody>
          <a:bodyPr/>
          <a:lstStyle/>
          <a:p>
            <a:pPr eaLnBrk="1" hangingPunct="1"/>
            <a:r>
              <a:rPr lang="ru-RU" altLang="ru-RU" sz="2400" u="sng" smtClean="0"/>
              <a:t>Ф 3  = Ф 1</a:t>
            </a:r>
            <a:r>
              <a:rPr lang="ru-RU" altLang="ru-RU" sz="2400" smtClean="0"/>
              <a:t>.  </a:t>
            </a:r>
            <a:r>
              <a:rPr lang="ru-RU" altLang="ru-RU" sz="2400" b="1" i="1" smtClean="0"/>
              <a:t>К </a:t>
            </a:r>
            <a:r>
              <a:rPr lang="ru-RU" altLang="ru-RU" sz="2400" i="1" smtClean="0"/>
              <a:t>континуально</a:t>
            </a:r>
          </a:p>
          <a:p>
            <a:pPr eaLnBrk="1" hangingPunct="1"/>
            <a:r>
              <a:rPr lang="ru-RU" altLang="ru-RU" sz="2400" smtClean="0"/>
              <a:t>Док-во. </a:t>
            </a:r>
          </a:p>
          <a:p>
            <a:pPr eaLnBrk="1" hangingPunct="1"/>
            <a:r>
              <a:rPr lang="ru-RU" altLang="ru-RU" sz="2400" smtClean="0"/>
              <a:t>  </a:t>
            </a:r>
          </a:p>
          <a:p>
            <a:pPr eaLnBrk="1" hangingPunct="1"/>
            <a:r>
              <a:rPr lang="ru-RU" altLang="ru-RU" sz="2400" smtClean="0"/>
              <a:t>Значит, </a:t>
            </a:r>
            <a:r>
              <a:rPr lang="ru-RU" altLang="ru-RU" sz="2400" b="1" smtClean="0"/>
              <a:t>К</a:t>
            </a:r>
            <a:r>
              <a:rPr lang="ru-RU" altLang="ru-RU" sz="2400" smtClean="0"/>
              <a:t>  и </a:t>
            </a:r>
            <a:r>
              <a:rPr lang="en-US" altLang="ru-RU" sz="2400" smtClean="0"/>
              <a:t>[0;1]</a:t>
            </a:r>
            <a:r>
              <a:rPr lang="ru-RU" altLang="ru-RU" sz="2400" smtClean="0"/>
              <a:t> биективны подмножествам друг друга.</a:t>
            </a:r>
          </a:p>
          <a:p>
            <a:pPr eaLnBrk="1" hangingPunct="1"/>
            <a:r>
              <a:rPr lang="ru-RU" altLang="ru-RU" sz="2400" smtClean="0"/>
              <a:t>Остается сослаться на теорему Кантора-Бернштейна-Шрёдера.</a:t>
            </a:r>
          </a:p>
          <a:p>
            <a:pPr eaLnBrk="1" hangingPunct="1"/>
            <a:r>
              <a:rPr lang="ru-RU" altLang="ru-RU" sz="2400" u="sng" smtClean="0"/>
              <a:t>Ф 4</a:t>
            </a:r>
            <a:r>
              <a:rPr lang="ru-RU" altLang="ru-RU" sz="2400" smtClean="0"/>
              <a:t>.  </a:t>
            </a:r>
            <a:r>
              <a:rPr lang="ru-RU" altLang="ru-RU" sz="2400" i="1" smtClean="0"/>
              <a:t>Сюръекция                               - не иньекция.              </a:t>
            </a:r>
          </a:p>
          <a:p>
            <a:pPr eaLnBrk="1" hangingPunct="1"/>
            <a:r>
              <a:rPr lang="ru-RU" altLang="ru-RU" sz="2400" smtClean="0"/>
              <a:t>Док-во. </a:t>
            </a:r>
          </a:p>
          <a:p>
            <a:pPr eaLnBrk="1" hangingPunct="1"/>
            <a:endParaRPr lang="ru-RU" altLang="ru-RU" sz="2400" smtClean="0"/>
          </a:p>
          <a:p>
            <a:pPr eaLnBrk="1" hangingPunct="1"/>
            <a:endParaRPr lang="ru-RU" altLang="ru-RU" sz="2400" smtClean="0"/>
          </a:p>
          <a:p>
            <a:pPr eaLnBrk="1" hangingPunct="1"/>
            <a:r>
              <a:rPr lang="ru-RU" altLang="ru-RU" sz="2400" smtClean="0"/>
              <a:t>Всегда                     для любого удаляемого интервала</a:t>
            </a:r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/>
        </p:nvGraphicFramePr>
        <p:xfrm>
          <a:off x="428625" y="1557338"/>
          <a:ext cx="3121025" cy="420687"/>
        </p:xfrm>
        <a:graphic>
          <a:graphicData uri="http://schemas.openxmlformats.org/presentationml/2006/ole">
            <p:oleObj spid="_x0000_s5122" name="Equation" r:id="rId3" imgW="1676400" imgH="228600" progId="Equation.DSMT4">
              <p:embed/>
            </p:oleObj>
          </a:graphicData>
        </a:graphic>
      </p:graphicFrame>
      <p:graphicFrame>
        <p:nvGraphicFramePr>
          <p:cNvPr id="6" name="Объект 5"/>
          <p:cNvGraphicFramePr>
            <a:graphicFrameLocks noChangeAspect="1"/>
          </p:cNvGraphicFramePr>
          <p:nvPr/>
        </p:nvGraphicFramePr>
        <p:xfrm>
          <a:off x="2916238" y="3213100"/>
          <a:ext cx="2341562" cy="420688"/>
        </p:xfrm>
        <a:graphic>
          <a:graphicData uri="http://schemas.openxmlformats.org/presentationml/2006/ole">
            <p:oleObj spid="_x0000_s5123" name="Equation" r:id="rId4" imgW="1257300" imgH="228600" progId="Equation.DSMT4">
              <p:embed/>
            </p:oleObj>
          </a:graphicData>
        </a:graphic>
      </p:graphicFrame>
      <p:graphicFrame>
        <p:nvGraphicFramePr>
          <p:cNvPr id="7" name="Объект 6"/>
          <p:cNvGraphicFramePr>
            <a:graphicFrameLocks noChangeAspect="1"/>
          </p:cNvGraphicFramePr>
          <p:nvPr/>
        </p:nvGraphicFramePr>
        <p:xfrm>
          <a:off x="1908175" y="3933825"/>
          <a:ext cx="5083175" cy="793750"/>
        </p:xfrm>
        <a:graphic>
          <a:graphicData uri="http://schemas.openxmlformats.org/presentationml/2006/ole">
            <p:oleObj spid="_x0000_s5124" name="Equation" r:id="rId5" imgW="2730500" imgH="431800" progId="Equation.DSMT4">
              <p:embed/>
            </p:oleObj>
          </a:graphicData>
        </a:graphic>
      </p:graphicFrame>
      <p:graphicFrame>
        <p:nvGraphicFramePr>
          <p:cNvPr id="8" name="Объект 7"/>
          <p:cNvGraphicFramePr>
            <a:graphicFrameLocks noChangeAspect="1"/>
          </p:cNvGraphicFramePr>
          <p:nvPr/>
        </p:nvGraphicFramePr>
        <p:xfrm>
          <a:off x="1476375" y="4981575"/>
          <a:ext cx="1584325" cy="466725"/>
        </p:xfrm>
        <a:graphic>
          <a:graphicData uri="http://schemas.openxmlformats.org/presentationml/2006/ole">
            <p:oleObj spid="_x0000_s5125" name="Equation" r:id="rId6" imgW="850531" imgH="253890" progId="Equation.DSMT4">
              <p:embed/>
            </p:oleObj>
          </a:graphicData>
        </a:graphic>
      </p:graphicFrame>
      <p:graphicFrame>
        <p:nvGraphicFramePr>
          <p:cNvPr id="9" name="Объект 8"/>
          <p:cNvGraphicFramePr>
            <a:graphicFrameLocks noChangeAspect="1"/>
          </p:cNvGraphicFramePr>
          <p:nvPr/>
        </p:nvGraphicFramePr>
        <p:xfrm>
          <a:off x="8058150" y="5005388"/>
          <a:ext cx="803275" cy="420687"/>
        </p:xfrm>
        <a:graphic>
          <a:graphicData uri="http://schemas.openxmlformats.org/presentationml/2006/ole">
            <p:oleObj spid="_x0000_s5126" name="Equation" r:id="rId7" imgW="431613" imgH="228501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3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3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2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3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3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2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2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3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3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2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2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2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2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3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3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2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3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3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Край">
  <a:themeElements>
    <a:clrScheme name="Край 8">
      <a:dk1>
        <a:srgbClr val="000000"/>
      </a:dk1>
      <a:lt1>
        <a:srgbClr val="FFFFFF"/>
      </a:lt1>
      <a:dk2>
        <a:srgbClr val="CC0000"/>
      </a:dk2>
      <a:lt2>
        <a:srgbClr val="666699"/>
      </a:lt2>
      <a:accent1>
        <a:srgbClr val="808080"/>
      </a:accent1>
      <a:accent2>
        <a:srgbClr val="999933"/>
      </a:accent2>
      <a:accent3>
        <a:srgbClr val="FFFFFF"/>
      </a:accent3>
      <a:accent4>
        <a:srgbClr val="000000"/>
      </a:accent4>
      <a:accent5>
        <a:srgbClr val="C0C0C0"/>
      </a:accent5>
      <a:accent6>
        <a:srgbClr val="8A8A2D"/>
      </a:accent6>
      <a:hlink>
        <a:srgbClr val="4C6D80"/>
      </a:hlink>
      <a:folHlink>
        <a:srgbClr val="B2B2B2"/>
      </a:folHlink>
    </a:clrScheme>
    <a:fontScheme name="Край">
      <a:majorFont>
        <a:latin typeface="Garamond"/>
        <a:ea typeface=""/>
        <a:cs typeface="Arial"/>
      </a:majorFont>
      <a:minorFont>
        <a:latin typeface="Arial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Край 1">
        <a:dk1>
          <a:srgbClr val="333333"/>
        </a:dk1>
        <a:lt1>
          <a:srgbClr val="FFFFFF"/>
        </a:lt1>
        <a:dk2>
          <a:srgbClr val="82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C1AAAA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рай 2">
        <a:dk1>
          <a:srgbClr val="333333"/>
        </a:dk1>
        <a:lt1>
          <a:srgbClr val="CCCCFF"/>
        </a:lt1>
        <a:dk2>
          <a:srgbClr val="0B0506"/>
        </a:dk2>
        <a:lt2>
          <a:srgbClr val="FFFFFF"/>
        </a:lt2>
        <a:accent1>
          <a:srgbClr val="3366CC"/>
        </a:accent1>
        <a:accent2>
          <a:srgbClr val="3333CC"/>
        </a:accent2>
        <a:accent3>
          <a:srgbClr val="AAAAAA"/>
        </a:accent3>
        <a:accent4>
          <a:srgbClr val="AEAEDA"/>
        </a:accent4>
        <a:accent5>
          <a:srgbClr val="ADB8E2"/>
        </a:accent5>
        <a:accent6>
          <a:srgbClr val="2D2DB9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рай 3">
        <a:dk1>
          <a:srgbClr val="333333"/>
        </a:dk1>
        <a:lt1>
          <a:srgbClr val="FFFFFF"/>
        </a:lt1>
        <a:dk2>
          <a:srgbClr val="221013"/>
        </a:dk2>
        <a:lt2>
          <a:srgbClr val="FFFFFF"/>
        </a:lt2>
        <a:accent1>
          <a:srgbClr val="CC3300"/>
        </a:accent1>
        <a:accent2>
          <a:srgbClr val="CC9900"/>
        </a:accent2>
        <a:accent3>
          <a:srgbClr val="ABAAAA"/>
        </a:accent3>
        <a:accent4>
          <a:srgbClr val="DADADA"/>
        </a:accent4>
        <a:accent5>
          <a:srgbClr val="E2ADAA"/>
        </a:accent5>
        <a:accent6>
          <a:srgbClr val="B98A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рай 4">
        <a:dk1>
          <a:srgbClr val="11054B"/>
        </a:dk1>
        <a:lt1>
          <a:srgbClr val="FFFFFF"/>
        </a:lt1>
        <a:dk2>
          <a:srgbClr val="0000CC"/>
        </a:dk2>
        <a:lt2>
          <a:srgbClr val="FFFFFF"/>
        </a:lt2>
        <a:accent1>
          <a:srgbClr val="FF6600"/>
        </a:accent1>
        <a:accent2>
          <a:srgbClr val="FF3300"/>
        </a:accent2>
        <a:accent3>
          <a:srgbClr val="AAAAE2"/>
        </a:accent3>
        <a:accent4>
          <a:srgbClr val="DADADA"/>
        </a:accent4>
        <a:accent5>
          <a:srgbClr val="FFB8AA"/>
        </a:accent5>
        <a:accent6>
          <a:srgbClr val="E72D00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рай 5">
        <a:dk1>
          <a:srgbClr val="9B8D65"/>
        </a:dk1>
        <a:lt1>
          <a:srgbClr val="F8F8F8"/>
        </a:lt1>
        <a:dk2>
          <a:srgbClr val="002600"/>
        </a:dk2>
        <a:lt2>
          <a:srgbClr val="FAFACC"/>
        </a:lt2>
        <a:accent1>
          <a:srgbClr val="CC9933"/>
        </a:accent1>
        <a:accent2>
          <a:srgbClr val="8F9967"/>
        </a:accent2>
        <a:accent3>
          <a:srgbClr val="AAACAA"/>
        </a:accent3>
        <a:accent4>
          <a:srgbClr val="D4D4D4"/>
        </a:accent4>
        <a:accent5>
          <a:srgbClr val="E2CAAD"/>
        </a:accent5>
        <a:accent6>
          <a:srgbClr val="818A5D"/>
        </a:accent6>
        <a:hlink>
          <a:srgbClr val="3366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рай 6">
        <a:dk1>
          <a:srgbClr val="333333"/>
        </a:dk1>
        <a:lt1>
          <a:srgbClr val="FFFFFF"/>
        </a:lt1>
        <a:dk2>
          <a:srgbClr val="006699"/>
        </a:dk2>
        <a:lt2>
          <a:srgbClr val="FFFFFF"/>
        </a:lt2>
        <a:accent1>
          <a:srgbClr val="CC9900"/>
        </a:accent1>
        <a:accent2>
          <a:srgbClr val="FF9900"/>
        </a:accent2>
        <a:accent3>
          <a:srgbClr val="AAB8CA"/>
        </a:accent3>
        <a:accent4>
          <a:srgbClr val="DADADA"/>
        </a:accent4>
        <a:accent5>
          <a:srgbClr val="E2CAAA"/>
        </a:accent5>
        <a:accent6>
          <a:srgbClr val="E78A00"/>
        </a:accent6>
        <a:hlink>
          <a:srgbClr val="FFCC00"/>
        </a:hlink>
        <a:folHlink>
          <a:srgbClr val="706F3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рай 7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99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35742A"/>
        </a:accent6>
        <a:hlink>
          <a:srgbClr val="99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Край 8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808080"/>
        </a:accent1>
        <a:accent2>
          <a:srgbClr val="999933"/>
        </a:accent2>
        <a:accent3>
          <a:srgbClr val="FFFFFF"/>
        </a:accent3>
        <a:accent4>
          <a:srgbClr val="000000"/>
        </a:accent4>
        <a:accent5>
          <a:srgbClr val="C0C0C0"/>
        </a:accent5>
        <a:accent6>
          <a:srgbClr val="8A8A2D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Край 9">
        <a:dk1>
          <a:srgbClr val="000000"/>
        </a:dk1>
        <a:lt1>
          <a:srgbClr val="FFFFFF"/>
        </a:lt1>
        <a:dk2>
          <a:srgbClr val="003399"/>
        </a:dk2>
        <a:lt2>
          <a:srgbClr val="666699"/>
        </a:lt2>
        <a:accent1>
          <a:srgbClr val="009999"/>
        </a:accent1>
        <a:accent2>
          <a:srgbClr val="4C6D4E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446246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Edge</Template>
  <TotalTime>3131</TotalTime>
  <Words>875</Words>
  <Application>Microsoft Office PowerPoint</Application>
  <PresentationFormat>Экран (4:3)</PresentationFormat>
  <Paragraphs>134</Paragraphs>
  <Slides>18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24" baseType="lpstr">
      <vt:lpstr>Arial</vt:lpstr>
      <vt:lpstr>Garamond</vt:lpstr>
      <vt:lpstr>Wingdings</vt:lpstr>
      <vt:lpstr>Georgia</vt:lpstr>
      <vt:lpstr>Край</vt:lpstr>
      <vt:lpstr>MathType 6.0 Equation</vt:lpstr>
      <vt:lpstr>Канторово множество  (канторов дисконтинуум, пыль Кантора,…)  -    </vt:lpstr>
      <vt:lpstr>Канторово множество -1</vt:lpstr>
      <vt:lpstr>Канторово множество -2</vt:lpstr>
      <vt:lpstr>Канторово множество -3</vt:lpstr>
      <vt:lpstr>Канторово множество -4</vt:lpstr>
      <vt:lpstr>Канторово множество -5</vt:lpstr>
      <vt:lpstr>Слайд 7</vt:lpstr>
      <vt:lpstr>Слайд 8</vt:lpstr>
      <vt:lpstr>Канторово множество -6</vt:lpstr>
      <vt:lpstr>Канторово множество - 7</vt:lpstr>
      <vt:lpstr>Канторово множество - 8</vt:lpstr>
      <vt:lpstr>Слайд 12</vt:lpstr>
      <vt:lpstr>Канторово множество - 9</vt:lpstr>
      <vt:lpstr>Канторово множество - 10</vt:lpstr>
      <vt:lpstr>Канторово множество - 11</vt:lpstr>
      <vt:lpstr>Слайд 16</vt:lpstr>
      <vt:lpstr>Слайд 17</vt:lpstr>
      <vt:lpstr>     Спасибо  за   внимание. </vt:lpstr>
    </vt:vector>
  </TitlesOfParts>
  <Company>Дом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 существовании «реальной» школьной математики.</dc:title>
  <dc:creator>kir</dc:creator>
  <cp:lastModifiedBy>user</cp:lastModifiedBy>
  <cp:revision>214</cp:revision>
  <dcterms:created xsi:type="dcterms:W3CDTF">2013-03-22T14:20:19Z</dcterms:created>
  <dcterms:modified xsi:type="dcterms:W3CDTF">2025-01-09T16:01:09Z</dcterms:modified>
</cp:coreProperties>
</file>